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Cormorant Garamond Bold Italics" charset="1" panose="00000800000000000000"/>
      <p:regular r:id="rId56"/>
    </p:embeddedFont>
    <p:embeddedFont>
      <p:font typeface="Quicksand Bold" charset="1" panose="00000000000000000000"/>
      <p:regular r:id="rId57"/>
    </p:embeddedFont>
    <p:embeddedFont>
      <p:font typeface="Canva Sans" charset="1" panose="020B0503030501040103"/>
      <p:regular r:id="rId58"/>
    </p:embeddedFont>
    <p:embeddedFont>
      <p:font typeface="Quicksand" charset="1" panose="00000000000000000000"/>
      <p:regular r:id="rId59"/>
    </p:embeddedFont>
    <p:embeddedFont>
      <p:font typeface="Cormorant Garamond Bold" charset="1" panose="00000800000000000000"/>
      <p:regular r:id="rId60"/>
    </p:embeddedFont>
    <p:embeddedFont>
      <p:font typeface="Roboto" charset="1" panose="02000000000000000000"/>
      <p:regular r:id="rId61"/>
    </p:embeddedFont>
    <p:embeddedFont>
      <p:font typeface="Roboto Bold" charset="1" panose="02000000000000000000"/>
      <p:regular r:id="rId62"/>
    </p:embeddedFont>
    <p:embeddedFont>
      <p:font typeface="Roboto Italics" charset="1" panose="02000000000000000000"/>
      <p:regular r:id="rId63"/>
    </p:embeddedFont>
    <p:embeddedFont>
      <p:font typeface="Canva Sans Bold" charset="1" panose="020B0803030501040103"/>
      <p:regular r:id="rId64"/>
    </p:embeddedFont>
    <p:embeddedFont>
      <p:font typeface="Roboto Bold Italics" charset="1" panose="02000000000000000000"/>
      <p:regular r:id="rId65"/>
    </p:embeddedFont>
    <p:embeddedFont>
      <p:font typeface="Lato Bold Italics" charset="1" panose="020F0802020204030203"/>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jpeg" Type="http://schemas.openxmlformats.org/officeDocument/2006/relationships/image"/><Relationship Id="rId4" Target="../media/image2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28.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3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28.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9158735" y="990600"/>
            <a:ext cx="8114971" cy="0"/>
          </a:xfrm>
          <a:prstGeom prst="line">
            <a:avLst/>
          </a:prstGeom>
          <a:ln cap="flat" w="76200">
            <a:solidFill>
              <a:srgbClr val="0F4662"/>
            </a:solidFill>
            <a:prstDash val="solid"/>
            <a:headEnd type="none" len="sm" w="sm"/>
            <a:tailEnd type="none" len="sm" w="sm"/>
          </a:ln>
        </p:spPr>
      </p:sp>
      <p:sp>
        <p:nvSpPr>
          <p:cNvPr name="AutoShape 3" id="3"/>
          <p:cNvSpPr/>
          <p:nvPr/>
        </p:nvSpPr>
        <p:spPr>
          <a:xfrm>
            <a:off x="1043764" y="9296400"/>
            <a:ext cx="8114971"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71184" y="261099"/>
            <a:ext cx="3990406" cy="3322013"/>
          </a:xfrm>
          <a:custGeom>
            <a:avLst/>
            <a:gdLst/>
            <a:ahLst/>
            <a:cxnLst/>
            <a:rect r="r" b="b" t="t" l="l"/>
            <a:pathLst>
              <a:path h="3322013" w="3990406">
                <a:moveTo>
                  <a:pt x="0" y="0"/>
                </a:moveTo>
                <a:lnTo>
                  <a:pt x="3990406" y="0"/>
                </a:lnTo>
                <a:lnTo>
                  <a:pt x="3990406" y="3322014"/>
                </a:lnTo>
                <a:lnTo>
                  <a:pt x="0" y="3322014"/>
                </a:lnTo>
                <a:lnTo>
                  <a:pt x="0" y="0"/>
                </a:lnTo>
                <a:close/>
              </a:path>
            </a:pathLst>
          </a:custGeom>
          <a:blipFill>
            <a:blip r:embed="rId4">
              <a:alphaModFix amt="25000"/>
            </a:blip>
            <a:stretch>
              <a:fillRect l="0" t="0" r="0" b="0"/>
            </a:stretch>
          </a:blipFill>
        </p:spPr>
      </p:sp>
      <p:sp>
        <p:nvSpPr>
          <p:cNvPr name="Freeform 7" id="7"/>
          <p:cNvSpPr/>
          <p:nvPr/>
        </p:nvSpPr>
        <p:spPr>
          <a:xfrm flipH="false" flipV="false" rot="0">
            <a:off x="12587560" y="3930042"/>
            <a:ext cx="5697424" cy="6356958"/>
          </a:xfrm>
          <a:custGeom>
            <a:avLst/>
            <a:gdLst/>
            <a:ahLst/>
            <a:cxnLst/>
            <a:rect r="r" b="b" t="t" l="l"/>
            <a:pathLst>
              <a:path h="6356958" w="5697424">
                <a:moveTo>
                  <a:pt x="0" y="0"/>
                </a:moveTo>
                <a:lnTo>
                  <a:pt x="5697424" y="0"/>
                </a:lnTo>
                <a:lnTo>
                  <a:pt x="5697424" y="6356958"/>
                </a:lnTo>
                <a:lnTo>
                  <a:pt x="0" y="6356958"/>
                </a:lnTo>
                <a:lnTo>
                  <a:pt x="0" y="0"/>
                </a:lnTo>
                <a:close/>
              </a:path>
            </a:pathLst>
          </a:custGeom>
          <a:blipFill>
            <a:blip r:embed="rId5">
              <a:alphaModFix amt="5000"/>
            </a:blip>
            <a:stretch>
              <a:fillRect l="0" t="0" r="0" b="0"/>
            </a:stretch>
          </a:blipFill>
        </p:spPr>
      </p:sp>
      <p:sp>
        <p:nvSpPr>
          <p:cNvPr name="TextBox 8" id="8"/>
          <p:cNvSpPr txBox="true"/>
          <p:nvPr/>
        </p:nvSpPr>
        <p:spPr>
          <a:xfrm rot="0">
            <a:off x="0" y="2735388"/>
            <a:ext cx="18288000" cy="1533525"/>
          </a:xfrm>
          <a:prstGeom prst="rect">
            <a:avLst/>
          </a:prstGeom>
        </p:spPr>
        <p:txBody>
          <a:bodyPr anchor="t" rtlCol="false" tIns="0" lIns="0" bIns="0" rIns="0">
            <a:spAutoFit/>
          </a:bodyPr>
          <a:lstStyle/>
          <a:p>
            <a:pPr algn="ctr" marL="0" indent="0" lvl="0">
              <a:lnSpc>
                <a:spcPts val="12599"/>
              </a:lnSpc>
              <a:spcBef>
                <a:spcPct val="0"/>
              </a:spcBef>
            </a:pPr>
            <a:r>
              <a:rPr lang="en-US" b="true" sz="9000" i="true">
                <a:solidFill>
                  <a:srgbClr val="0F4662"/>
                </a:solidFill>
                <a:latin typeface="Cormorant Garamond Bold Italics"/>
                <a:ea typeface="Cormorant Garamond Bold Italics"/>
                <a:cs typeface="Cormorant Garamond Bold Italics"/>
                <a:sym typeface="Cormorant Garamond Bold Italics"/>
              </a:rPr>
              <a:t>Group Project</a:t>
            </a:r>
          </a:p>
        </p:txBody>
      </p:sp>
      <p:sp>
        <p:nvSpPr>
          <p:cNvPr name="TextBox 9" id="9"/>
          <p:cNvSpPr txBox="true"/>
          <p:nvPr/>
        </p:nvSpPr>
        <p:spPr>
          <a:xfrm rot="0">
            <a:off x="0" y="1922617"/>
            <a:ext cx="18288000" cy="1185768"/>
          </a:xfrm>
          <a:prstGeom prst="rect">
            <a:avLst/>
          </a:prstGeom>
        </p:spPr>
        <p:txBody>
          <a:bodyPr anchor="t" rtlCol="false" tIns="0" lIns="0" bIns="0" rIns="0">
            <a:spAutoFit/>
          </a:bodyPr>
          <a:lstStyle/>
          <a:p>
            <a:pPr algn="ctr" marL="0" indent="0" lvl="0">
              <a:lnSpc>
                <a:spcPts val="9717"/>
              </a:lnSpc>
              <a:spcBef>
                <a:spcPct val="0"/>
              </a:spcBef>
            </a:pPr>
            <a:r>
              <a:rPr lang="en-US" b="true" sz="6941">
                <a:solidFill>
                  <a:srgbClr val="0F4662"/>
                </a:solidFill>
                <a:latin typeface="Quicksand Bold"/>
                <a:ea typeface="Quicksand Bold"/>
                <a:cs typeface="Quicksand Bold"/>
                <a:sym typeface="Quicksand Bold"/>
              </a:rPr>
              <a:t>GREENOVATEX</a:t>
            </a:r>
          </a:p>
        </p:txBody>
      </p:sp>
      <p:sp>
        <p:nvSpPr>
          <p:cNvPr name="TextBox 10" id="10"/>
          <p:cNvSpPr txBox="true"/>
          <p:nvPr/>
        </p:nvSpPr>
        <p:spPr>
          <a:xfrm rot="0">
            <a:off x="9618706" y="8110596"/>
            <a:ext cx="11643643" cy="786987"/>
          </a:xfrm>
          <a:prstGeom prst="rect">
            <a:avLst/>
          </a:prstGeom>
        </p:spPr>
        <p:txBody>
          <a:bodyPr anchor="t" rtlCol="false" tIns="0" lIns="0" bIns="0" rIns="0">
            <a:spAutoFit/>
          </a:bodyPr>
          <a:lstStyle/>
          <a:p>
            <a:pPr algn="ctr" marL="0" indent="0" lvl="0">
              <a:lnSpc>
                <a:spcPts val="6497"/>
              </a:lnSpc>
              <a:spcBef>
                <a:spcPct val="0"/>
              </a:spcBef>
            </a:pPr>
            <a:r>
              <a:rPr lang="en-US" b="true" sz="4641">
                <a:solidFill>
                  <a:srgbClr val="0F4662"/>
                </a:solidFill>
                <a:latin typeface="Quicksand Bold"/>
                <a:ea typeface="Quicksand Bold"/>
                <a:cs typeface="Quicksand Bold"/>
                <a:sym typeface="Quicksand Bold"/>
              </a:rPr>
              <a:t>CEO: Aditya Singh</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696" y="3656966"/>
            <a:ext cx="14692826" cy="1173478"/>
          </a:xfrm>
          <a:prstGeom prst="rect">
            <a:avLst/>
          </a:prstGeom>
        </p:spPr>
        <p:txBody>
          <a:bodyPr anchor="t" rtlCol="false" tIns="0" lIns="0" bIns="0" rIns="0">
            <a:spAutoFit/>
          </a:bodyPr>
          <a:lstStyle/>
          <a:p>
            <a:pPr algn="l" marL="712486" indent="-356243" lvl="1">
              <a:lnSpc>
                <a:spcPts val="4620"/>
              </a:lnSpc>
              <a:buFont typeface="Arial"/>
              <a:buChar char="•"/>
            </a:pPr>
            <a:r>
              <a:rPr lang="en-US" sz="3300">
                <a:solidFill>
                  <a:srgbClr val="7994A0"/>
                </a:solidFill>
                <a:latin typeface="Roboto"/>
                <a:ea typeface="Roboto"/>
                <a:cs typeface="Roboto"/>
                <a:sym typeface="Roboto"/>
              </a:rPr>
              <a:t>We choose to work with SMCA over Cyanide and Formalydehyde because these are Toxic chemicals and are very difficult to handle.</a:t>
            </a:r>
          </a:p>
        </p:txBody>
      </p:sp>
      <p:grpSp>
        <p:nvGrpSpPr>
          <p:cNvPr name="Group 3" id="3"/>
          <p:cNvGrpSpPr/>
          <p:nvPr/>
        </p:nvGrpSpPr>
        <p:grpSpPr>
          <a:xfrm rot="0">
            <a:off x="15875111" y="0"/>
            <a:ext cx="2412889" cy="10271151"/>
            <a:chOff x="0" y="0"/>
            <a:chExt cx="635494" cy="2705159"/>
          </a:xfrm>
        </p:grpSpPr>
        <p:sp>
          <p:nvSpPr>
            <p:cNvPr name="Freeform 4" id="4"/>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5" id="5"/>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6" id="6"/>
          <p:cNvSpPr txBox="true"/>
          <p:nvPr/>
        </p:nvSpPr>
        <p:spPr>
          <a:xfrm rot="0">
            <a:off x="497114" y="534988"/>
            <a:ext cx="15700484" cy="1035685"/>
          </a:xfrm>
          <a:prstGeom prst="rect">
            <a:avLst/>
          </a:prstGeom>
        </p:spPr>
        <p:txBody>
          <a:bodyPr anchor="t" rtlCol="false" tIns="0" lIns="0" bIns="0" rIns="0">
            <a:spAutoFit/>
          </a:bodyPr>
          <a:lstStyle/>
          <a:p>
            <a:pPr algn="ctr">
              <a:lnSpc>
                <a:spcPts val="8540"/>
              </a:lnSpc>
            </a:pPr>
            <a:r>
              <a:rPr lang="en-US" b="true" sz="6100" i="true">
                <a:solidFill>
                  <a:srgbClr val="0F4662"/>
                </a:solidFill>
                <a:latin typeface="Cormorant Garamond Bold Italics"/>
                <a:ea typeface="Cormorant Garamond Bold Italics"/>
                <a:cs typeface="Cormorant Garamond Bold Italics"/>
                <a:sym typeface="Cormorant Garamond Bold Italics"/>
              </a:rPr>
              <a:t>Reasons for using Process with SMCA</a:t>
            </a:r>
          </a:p>
        </p:txBody>
      </p:sp>
      <p:sp>
        <p:nvSpPr>
          <p:cNvPr name="TextBox 7" id="7"/>
          <p:cNvSpPr txBox="true"/>
          <p:nvPr/>
        </p:nvSpPr>
        <p:spPr>
          <a:xfrm rot="0">
            <a:off x="344696" y="4754244"/>
            <a:ext cx="14342582" cy="2935603"/>
          </a:xfrm>
          <a:prstGeom prst="rect">
            <a:avLst/>
          </a:prstGeom>
        </p:spPr>
        <p:txBody>
          <a:bodyPr anchor="t" rtlCol="false" tIns="0" lIns="0" bIns="0" rIns="0">
            <a:spAutoFit/>
          </a:bodyPr>
          <a:lstStyle/>
          <a:p>
            <a:pPr algn="l" marL="712486" indent="-356243" lvl="1">
              <a:lnSpc>
                <a:spcPts val="4620"/>
              </a:lnSpc>
              <a:buFont typeface="Arial"/>
              <a:buChar char="•"/>
            </a:pPr>
            <a:r>
              <a:rPr lang="en-US" sz="3300">
                <a:solidFill>
                  <a:srgbClr val="7994A0"/>
                </a:solidFill>
                <a:latin typeface="Roboto"/>
                <a:ea typeface="Roboto"/>
                <a:cs typeface="Roboto"/>
                <a:sym typeface="Roboto"/>
              </a:rPr>
              <a:t>Side reactions (cyanohydrin formation) can lead to impurities, reducing final product purity and increasing purification steps.</a:t>
            </a:r>
          </a:p>
          <a:p>
            <a:pPr algn="l" marL="712486" indent="-356243" lvl="1">
              <a:lnSpc>
                <a:spcPts val="4620"/>
              </a:lnSpc>
              <a:buFont typeface="Arial"/>
              <a:buChar char="•"/>
            </a:pPr>
            <a:r>
              <a:rPr lang="en-US" sz="3300">
                <a:solidFill>
                  <a:srgbClr val="7994A0"/>
                </a:solidFill>
                <a:latin typeface="Roboto"/>
                <a:ea typeface="Roboto"/>
                <a:cs typeface="Roboto"/>
                <a:sym typeface="Roboto"/>
              </a:rPr>
              <a:t>Although NaCN + Formaldehyde are cheaper than SMCA, the additional costs of safety systems, waste treatment, and regulatory compliance make the overall process expensive.</a:t>
            </a:r>
          </a:p>
        </p:txBody>
      </p:sp>
      <p:sp>
        <p:nvSpPr>
          <p:cNvPr name="TextBox 8" id="8"/>
          <p:cNvSpPr txBox="true"/>
          <p:nvPr/>
        </p:nvSpPr>
        <p:spPr>
          <a:xfrm rot="0">
            <a:off x="344696" y="7613647"/>
            <a:ext cx="14342582" cy="1173478"/>
          </a:xfrm>
          <a:prstGeom prst="rect">
            <a:avLst/>
          </a:prstGeom>
        </p:spPr>
        <p:txBody>
          <a:bodyPr anchor="t" rtlCol="false" tIns="0" lIns="0" bIns="0" rIns="0">
            <a:spAutoFit/>
          </a:bodyPr>
          <a:lstStyle/>
          <a:p>
            <a:pPr algn="l" marL="712486" indent="-356243" lvl="1">
              <a:lnSpc>
                <a:spcPts val="4620"/>
              </a:lnSpc>
              <a:buFont typeface="Arial"/>
              <a:buChar char="•"/>
            </a:pPr>
            <a:r>
              <a:rPr lang="en-US" sz="3300">
                <a:solidFill>
                  <a:srgbClr val="7994A0"/>
                </a:solidFill>
                <a:latin typeface="Roboto"/>
                <a:ea typeface="Roboto"/>
                <a:cs typeface="Roboto"/>
                <a:sym typeface="Roboto"/>
              </a:rPr>
              <a:t>NaCN requires special airtight pipes and equipment. It has an increased risk of leakage.</a:t>
            </a:r>
          </a:p>
        </p:txBody>
      </p:sp>
      <p:sp>
        <p:nvSpPr>
          <p:cNvPr name="TextBox 9" id="9"/>
          <p:cNvSpPr txBox="true"/>
          <p:nvPr/>
        </p:nvSpPr>
        <p:spPr>
          <a:xfrm rot="0">
            <a:off x="344696" y="1978662"/>
            <a:ext cx="14692826" cy="1754503"/>
          </a:xfrm>
          <a:prstGeom prst="rect">
            <a:avLst/>
          </a:prstGeom>
        </p:spPr>
        <p:txBody>
          <a:bodyPr anchor="t" rtlCol="false" tIns="0" lIns="0" bIns="0" rIns="0">
            <a:spAutoFit/>
          </a:bodyPr>
          <a:lstStyle/>
          <a:p>
            <a:pPr algn="l" marL="712486" indent="-356243" lvl="1">
              <a:lnSpc>
                <a:spcPts val="4620"/>
              </a:lnSpc>
              <a:buFont typeface="Arial"/>
              <a:buChar char="•"/>
            </a:pPr>
            <a:r>
              <a:rPr lang="en-US" sz="3300">
                <a:solidFill>
                  <a:srgbClr val="7994A0"/>
                </a:solidFill>
                <a:latin typeface="Roboto"/>
                <a:ea typeface="Roboto"/>
                <a:cs typeface="Roboto"/>
                <a:sym typeface="Roboto"/>
              </a:rPr>
              <a:t>Overall yield of Sodium Lauroamphacetate is greater when we used Cyanide and Formaldehyde but we prefer SMCA due to envoirmental and safety reasoms.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10</a:t>
            </a:r>
          </a:p>
        </p:txBody>
      </p:sp>
      <p:sp>
        <p:nvSpPr>
          <p:cNvPr name="Freeform 11" id="11"/>
          <p:cNvSpPr/>
          <p:nvPr/>
        </p:nvSpPr>
        <p:spPr>
          <a:xfrm flipH="false" flipV="false" rot="0">
            <a:off x="14017401" y="102870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508008" y="2405648"/>
            <a:ext cx="15033721" cy="7929878"/>
          </a:xfrm>
          <a:prstGeom prst="rect">
            <a:avLst/>
          </a:prstGeom>
        </p:spPr>
        <p:txBody>
          <a:bodyPr anchor="t" rtlCol="false" tIns="0" lIns="0" bIns="0" rIns="0">
            <a:spAutoFit/>
          </a:bodyPr>
          <a:lstStyle/>
          <a:p>
            <a:pPr algn="l">
              <a:lnSpc>
                <a:spcPts val="3920"/>
              </a:lnSpc>
            </a:pPr>
            <a:r>
              <a:rPr lang="en-US" sz="2800">
                <a:solidFill>
                  <a:srgbClr val="7994A0"/>
                </a:solidFill>
                <a:latin typeface="Roboto"/>
                <a:ea typeface="Roboto"/>
                <a:cs typeface="Roboto"/>
                <a:sym typeface="Roboto"/>
              </a:rPr>
              <a:t>Hydroxypropyl Methylcellulose (HPMC) is a non-ionic cellulose ether derived from plant fiber, valued for its thickening, film-forming, and stabilizing properties. Non-toxic and biocompatible, it is widely used in pharmaceuticals, cosmetics, food, and industrial applications.</a:t>
            </a:r>
          </a:p>
          <a:p>
            <a:pPr algn="l" marL="604539" indent="-302269" lvl="1">
              <a:lnSpc>
                <a:spcPts val="3920"/>
              </a:lnSpc>
              <a:buFont typeface="Arial"/>
              <a:buChar char="•"/>
            </a:pPr>
            <a:r>
              <a:rPr lang="en-US" sz="2800">
                <a:solidFill>
                  <a:srgbClr val="7994A0"/>
                </a:solidFill>
                <a:latin typeface="Roboto"/>
                <a:ea typeface="Roboto"/>
                <a:cs typeface="Roboto"/>
                <a:sym typeface="Roboto"/>
              </a:rPr>
              <a:t>Molecular Formula: C56H108O30</a:t>
            </a:r>
          </a:p>
          <a:p>
            <a:pPr algn="l" marL="604539" indent="-302269" lvl="1">
              <a:lnSpc>
                <a:spcPts val="3920"/>
              </a:lnSpc>
              <a:buFont typeface="Arial"/>
              <a:buChar char="•"/>
            </a:pPr>
            <a:r>
              <a:rPr lang="en-US" sz="2800">
                <a:solidFill>
                  <a:srgbClr val="7994A0"/>
                </a:solidFill>
                <a:latin typeface="Roboto"/>
                <a:ea typeface="Roboto"/>
                <a:cs typeface="Roboto"/>
                <a:sym typeface="Roboto"/>
              </a:rPr>
              <a:t>Molecular Weight: Approximately 1241.42 g/mol (based on average substitution and polymer size)</a:t>
            </a:r>
          </a:p>
          <a:p>
            <a:pPr algn="l" marL="604539" indent="-302269" lvl="1">
              <a:lnSpc>
                <a:spcPts val="3920"/>
              </a:lnSpc>
              <a:buFont typeface="Arial"/>
              <a:buChar char="•"/>
            </a:pPr>
            <a:r>
              <a:rPr lang="en-US" sz="2800">
                <a:solidFill>
                  <a:srgbClr val="7994A0"/>
                </a:solidFill>
                <a:latin typeface="Roboto"/>
                <a:ea typeface="Roboto"/>
                <a:cs typeface="Roboto"/>
                <a:sym typeface="Roboto"/>
              </a:rPr>
              <a:t>Physical Appearance: White to off-white, odorless powder or granules</a:t>
            </a:r>
          </a:p>
          <a:p>
            <a:pPr algn="l" marL="604539" indent="-302269" lvl="1">
              <a:lnSpc>
                <a:spcPts val="3920"/>
              </a:lnSpc>
              <a:buFont typeface="Arial"/>
              <a:buChar char="•"/>
            </a:pPr>
            <a:r>
              <a:rPr lang="en-US" sz="2800">
                <a:solidFill>
                  <a:srgbClr val="7994A0"/>
                </a:solidFill>
                <a:latin typeface="Roboto"/>
                <a:ea typeface="Roboto"/>
                <a:cs typeface="Roboto"/>
                <a:sym typeface="Roboto"/>
              </a:rPr>
              <a:t>Applications:</a:t>
            </a:r>
          </a:p>
          <a:p>
            <a:pPr algn="l" marL="1209078" indent="-403026" lvl="2">
              <a:lnSpc>
                <a:spcPts val="3920"/>
              </a:lnSpc>
              <a:buFont typeface="Arial"/>
              <a:buChar char="⚬"/>
            </a:pPr>
            <a:r>
              <a:rPr lang="en-US" sz="2800">
                <a:solidFill>
                  <a:srgbClr val="7994A0"/>
                </a:solidFill>
                <a:latin typeface="Roboto"/>
                <a:ea typeface="Roboto"/>
                <a:cs typeface="Roboto"/>
                <a:sym typeface="Roboto"/>
              </a:rPr>
              <a:t>In pharmaceuticals, used as a tablet binder, controlled-release agent, and film-coating material.</a:t>
            </a:r>
          </a:p>
          <a:p>
            <a:pPr algn="l" marL="1209078" indent="-403026" lvl="2">
              <a:lnSpc>
                <a:spcPts val="3920"/>
              </a:lnSpc>
              <a:buFont typeface="Arial"/>
              <a:buChar char="⚬"/>
            </a:pPr>
            <a:r>
              <a:rPr lang="en-US" sz="2800">
                <a:solidFill>
                  <a:srgbClr val="7994A0"/>
                </a:solidFill>
                <a:latin typeface="Roboto"/>
                <a:ea typeface="Roboto"/>
                <a:cs typeface="Roboto"/>
                <a:sym typeface="Roboto"/>
              </a:rPr>
              <a:t>In cosmetics, acts as a thickener and stabilizer in creams, lotions, and eye products.</a:t>
            </a:r>
          </a:p>
          <a:p>
            <a:pPr algn="l" marL="1209078" indent="-403026" lvl="2">
              <a:lnSpc>
                <a:spcPts val="3920"/>
              </a:lnSpc>
              <a:buFont typeface="Arial"/>
              <a:buChar char="⚬"/>
            </a:pPr>
            <a:r>
              <a:rPr lang="en-US" sz="2800">
                <a:solidFill>
                  <a:srgbClr val="7994A0"/>
                </a:solidFill>
                <a:latin typeface="Roboto"/>
                <a:ea typeface="Roboto"/>
                <a:cs typeface="Roboto"/>
                <a:sym typeface="Roboto"/>
              </a:rPr>
              <a:t>In the food industry, functions as a stabilizer, thickener, and emulsifier (recognized as E464).</a:t>
            </a:r>
          </a:p>
          <a:p>
            <a:pPr algn="l" marL="604539" indent="-302269" lvl="1">
              <a:lnSpc>
                <a:spcPts val="3920"/>
              </a:lnSpc>
              <a:spcBef>
                <a:spcPct val="0"/>
              </a:spcBef>
              <a:buFont typeface="Arial"/>
              <a:buChar char="•"/>
            </a:pPr>
            <a:r>
              <a:rPr lang="en-US" sz="2800">
                <a:solidFill>
                  <a:srgbClr val="7994A0"/>
                </a:solidFill>
                <a:latin typeface="Roboto"/>
                <a:ea typeface="Roboto"/>
                <a:cs typeface="Roboto"/>
                <a:sym typeface="Roboto"/>
              </a:rPr>
              <a:t>Biodegradable and Environmentally Safe: Derived from renewable cellulose sources, HPMC is non-toxic, biodegradable, and considered environmentally friendly.</a:t>
            </a:r>
          </a:p>
          <a:p>
            <a:pPr algn="l">
              <a:lnSpc>
                <a:spcPts val="3920"/>
              </a:lnSpc>
              <a:spcBef>
                <a:spcPct val="0"/>
              </a:spcBef>
            </a:pPr>
          </a:p>
        </p:txBody>
      </p:sp>
      <p:sp>
        <p:nvSpPr>
          <p:cNvPr name="TextBox 3" id="3"/>
          <p:cNvSpPr txBox="true"/>
          <p:nvPr/>
        </p:nvSpPr>
        <p:spPr>
          <a:xfrm rot="0">
            <a:off x="4309974" y="933450"/>
            <a:ext cx="15700484" cy="854074"/>
          </a:xfrm>
          <a:prstGeom prst="rect">
            <a:avLst/>
          </a:prstGeom>
        </p:spPr>
        <p:txBody>
          <a:bodyPr anchor="t" rtlCol="false" tIns="0" lIns="0" bIns="0" rIns="0">
            <a:spAutoFit/>
          </a:bodyPr>
          <a:lstStyle/>
          <a:p>
            <a:pPr algn="l">
              <a:lnSpc>
                <a:spcPts val="7000"/>
              </a:lnSpc>
            </a:pPr>
            <a:r>
              <a:rPr lang="en-US" b="true" sz="5000" i="true">
                <a:solidFill>
                  <a:srgbClr val="0F4662"/>
                </a:solidFill>
                <a:latin typeface="Cormorant Garamond Bold Italics"/>
                <a:ea typeface="Cormorant Garamond Bold Italics"/>
                <a:cs typeface="Cormorant Garamond Bold Italics"/>
                <a:sym typeface="Cormorant Garamond Bold Italics"/>
              </a:rPr>
              <a:t>Hydroxypropyl Methylcellulose</a:t>
            </a:r>
          </a:p>
        </p:txBody>
      </p:sp>
      <p:grpSp>
        <p:nvGrpSpPr>
          <p:cNvPr name="Group 4" id="4"/>
          <p:cNvGrpSpPr/>
          <p:nvPr/>
        </p:nvGrpSpPr>
        <p:grpSpPr>
          <a:xfrm rot="0">
            <a:off x="15875111" y="0"/>
            <a:ext cx="2412889" cy="10271151"/>
            <a:chOff x="0" y="0"/>
            <a:chExt cx="635494" cy="2705159"/>
          </a:xfrm>
        </p:grpSpPr>
        <p:sp>
          <p:nvSpPr>
            <p:cNvPr name="Freeform 5" id="5"/>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6" id="6"/>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7" id="7"/>
          <p:cNvSpPr txBox="true"/>
          <p:nvPr/>
        </p:nvSpPr>
        <p:spPr>
          <a:xfrm rot="0">
            <a:off x="3913678" y="-82550"/>
            <a:ext cx="9068601" cy="1111250"/>
          </a:xfrm>
          <a:prstGeom prst="rect">
            <a:avLst/>
          </a:prstGeom>
        </p:spPr>
        <p:txBody>
          <a:bodyPr anchor="t" rtlCol="false" tIns="0" lIns="0" bIns="0" rIns="0">
            <a:spAutoFit/>
          </a:bodyPr>
          <a:lstStyle/>
          <a:p>
            <a:pPr algn="l" marL="0" indent="0" lvl="0">
              <a:lnSpc>
                <a:spcPts val="9100"/>
              </a:lnSpc>
              <a:spcBef>
                <a:spcPct val="0"/>
              </a:spcBef>
            </a:pPr>
            <a:r>
              <a:rPr lang="en-US" b="true" sz="6500" i="true">
                <a:solidFill>
                  <a:srgbClr val="0F4662"/>
                </a:solidFill>
                <a:latin typeface="Cormorant Garamond Bold Italics"/>
                <a:ea typeface="Cormorant Garamond Bold Italics"/>
                <a:cs typeface="Cormorant Garamond Bold Italics"/>
                <a:sym typeface="Cormorant Garamond Bold Italics"/>
              </a:rPr>
              <a:t>Research and Development</a:t>
            </a:r>
          </a:p>
        </p:txBody>
      </p:sp>
      <p:sp>
        <p:nvSpPr>
          <p:cNvPr name="TextBox 8" id="8"/>
          <p:cNvSpPr txBox="true"/>
          <p:nvPr/>
        </p:nvSpPr>
        <p:spPr>
          <a:xfrm rot="0">
            <a:off x="174626" y="1589674"/>
            <a:ext cx="15700484" cy="8921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Overview</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11</a:t>
            </a:r>
          </a:p>
        </p:txBody>
      </p:sp>
      <p:sp>
        <p:nvSpPr>
          <p:cNvPr name="Freeform 10" id="10"/>
          <p:cNvSpPr/>
          <p:nvPr/>
        </p:nvSpPr>
        <p:spPr>
          <a:xfrm flipH="false" flipV="false" rot="0">
            <a:off x="13234909" y="534988"/>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74626" y="132960"/>
            <a:ext cx="2318994" cy="2348889"/>
          </a:xfrm>
          <a:custGeom>
            <a:avLst/>
            <a:gdLst/>
            <a:ahLst/>
            <a:cxnLst/>
            <a:rect r="r" b="b" t="t" l="l"/>
            <a:pathLst>
              <a:path h="2348889" w="2318994">
                <a:moveTo>
                  <a:pt x="0" y="0"/>
                </a:moveTo>
                <a:lnTo>
                  <a:pt x="2318994" y="0"/>
                </a:lnTo>
                <a:lnTo>
                  <a:pt x="2318994" y="2348888"/>
                </a:lnTo>
                <a:lnTo>
                  <a:pt x="0" y="2348888"/>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024384" y="438467"/>
            <a:ext cx="16676785" cy="920114"/>
          </a:xfrm>
          <a:prstGeom prst="rect">
            <a:avLst/>
          </a:prstGeom>
        </p:spPr>
        <p:txBody>
          <a:bodyPr anchor="t" rtlCol="false" tIns="0" lIns="0" bIns="0" rIns="0">
            <a:spAutoFit/>
          </a:bodyPr>
          <a:lstStyle/>
          <a:p>
            <a:pPr algn="l" marL="0" indent="0" lvl="0">
              <a:lnSpc>
                <a:spcPts val="7560"/>
              </a:lnSpc>
              <a:spcBef>
                <a:spcPct val="0"/>
              </a:spcBef>
            </a:pPr>
            <a:r>
              <a:rPr lang="en-US" b="true" sz="5400" i="true">
                <a:solidFill>
                  <a:srgbClr val="0F4662"/>
                </a:solidFill>
                <a:latin typeface="Cormorant Garamond Bold Italics"/>
                <a:ea typeface="Cormorant Garamond Bold Italics"/>
                <a:cs typeface="Cormorant Garamond Bold Italics"/>
                <a:sym typeface="Cormorant Garamond Bold Italics"/>
              </a:rPr>
              <a:t>Prepration of HPMC by Alkylation and Etherification of Cellulose</a:t>
            </a:r>
          </a:p>
        </p:txBody>
      </p:sp>
      <p:sp>
        <p:nvSpPr>
          <p:cNvPr name="TextBox 3" id="3"/>
          <p:cNvSpPr txBox="true"/>
          <p:nvPr/>
        </p:nvSpPr>
        <p:spPr>
          <a:xfrm rot="0">
            <a:off x="517618" y="1637299"/>
            <a:ext cx="9703137" cy="438760"/>
          </a:xfrm>
          <a:prstGeom prst="rect">
            <a:avLst/>
          </a:prstGeom>
        </p:spPr>
        <p:txBody>
          <a:bodyPr anchor="t" rtlCol="false" tIns="0" lIns="0" bIns="0" rIns="0">
            <a:spAutoFit/>
          </a:bodyPr>
          <a:lstStyle/>
          <a:p>
            <a:pPr algn="r" marL="0" indent="0" lvl="0">
              <a:lnSpc>
                <a:spcPts val="3641"/>
              </a:lnSpc>
              <a:spcBef>
                <a:spcPct val="0"/>
              </a:spcBef>
            </a:pPr>
            <a:r>
              <a:rPr lang="en-US" b="true" sz="2601">
                <a:solidFill>
                  <a:srgbClr val="0F4662"/>
                </a:solidFill>
                <a:latin typeface="Quicksand Bold"/>
                <a:ea typeface="Quicksand Bold"/>
                <a:cs typeface="Quicksand Bold"/>
                <a:sym typeface="Quicksand Bold"/>
              </a:rPr>
              <a:t>STEP 1 : Alkylation of Cellulose with Sodium Hydroxide </a:t>
            </a:r>
          </a:p>
        </p:txBody>
      </p:sp>
      <p:sp>
        <p:nvSpPr>
          <p:cNvPr name="Freeform 4" id="4"/>
          <p:cNvSpPr/>
          <p:nvPr/>
        </p:nvSpPr>
        <p:spPr>
          <a:xfrm flipH="false" flipV="false" rot="0">
            <a:off x="15579303" y="1559974"/>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721554" y="900840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202759" y="2309649"/>
            <a:ext cx="5348229" cy="834390"/>
          </a:xfrm>
          <a:prstGeom prst="rect">
            <a:avLst/>
          </a:prstGeom>
        </p:spPr>
        <p:txBody>
          <a:bodyPr anchor="t" rtlCol="false" tIns="0" lIns="0" bIns="0" rIns="0">
            <a:spAutoFit/>
          </a:bodyPr>
          <a:lstStyle/>
          <a:p>
            <a:pPr algn="r">
              <a:lnSpc>
                <a:spcPts val="3359"/>
              </a:lnSpc>
            </a:pPr>
            <a:r>
              <a:rPr lang="en-US" sz="2400" b="true">
                <a:solidFill>
                  <a:srgbClr val="0F4662"/>
                </a:solidFill>
                <a:latin typeface="Quicksand Bold"/>
                <a:ea typeface="Quicksand Bold"/>
                <a:cs typeface="Quicksand Bold"/>
                <a:sym typeface="Quicksand Bold"/>
              </a:rPr>
              <a:t>REACTION:</a:t>
            </a:r>
          </a:p>
          <a:p>
            <a:pPr algn="r" marL="0" indent="0" lvl="0">
              <a:lnSpc>
                <a:spcPts val="3359"/>
              </a:lnSpc>
              <a:spcBef>
                <a:spcPct val="0"/>
              </a:spcBef>
            </a:pPr>
            <a:r>
              <a:rPr lang="en-US" sz="2400">
                <a:solidFill>
                  <a:srgbClr val="0F4662"/>
                </a:solidFill>
                <a:latin typeface="Quicksand"/>
                <a:ea typeface="Quicksand"/>
                <a:cs typeface="Quicksand"/>
                <a:sym typeface="Quicksand"/>
              </a:rPr>
              <a:t> </a:t>
            </a:r>
          </a:p>
        </p:txBody>
      </p:sp>
      <p:sp>
        <p:nvSpPr>
          <p:cNvPr name="TextBox 7" id="7"/>
          <p:cNvSpPr txBox="true"/>
          <p:nvPr/>
        </p:nvSpPr>
        <p:spPr>
          <a:xfrm rot="0">
            <a:off x="1536856" y="2795424"/>
            <a:ext cx="11497349" cy="4152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Cellulose-OH + NaOH → Cellulose-O-Na + H2O </a:t>
            </a:r>
          </a:p>
        </p:txBody>
      </p:sp>
      <p:sp>
        <p:nvSpPr>
          <p:cNvPr name="TextBox 8" id="8"/>
          <p:cNvSpPr txBox="true"/>
          <p:nvPr/>
        </p:nvSpPr>
        <p:spPr>
          <a:xfrm rot="0">
            <a:off x="-297260" y="3239289"/>
            <a:ext cx="5348229"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REACTION CONDITIONS:</a:t>
            </a:r>
          </a:p>
        </p:txBody>
      </p:sp>
      <p:sp>
        <p:nvSpPr>
          <p:cNvPr name="TextBox 9" id="9"/>
          <p:cNvSpPr txBox="true"/>
          <p:nvPr/>
        </p:nvSpPr>
        <p:spPr>
          <a:xfrm rot="0">
            <a:off x="1536856" y="3806979"/>
            <a:ext cx="11497349" cy="20916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Temperature: 30-50°C</a:t>
            </a:r>
          </a:p>
          <a:p>
            <a:pPr algn="l">
              <a:lnSpc>
                <a:spcPts val="3359"/>
              </a:lnSpc>
            </a:pPr>
            <a:r>
              <a:rPr lang="en-US" sz="2400">
                <a:solidFill>
                  <a:srgbClr val="0F4662"/>
                </a:solidFill>
                <a:latin typeface="Quicksand"/>
                <a:ea typeface="Quicksand"/>
                <a:cs typeface="Quicksand"/>
                <a:sym typeface="Quicksand"/>
              </a:rPr>
              <a:t> Pressure: Atmospheric </a:t>
            </a:r>
          </a:p>
          <a:p>
            <a:pPr algn="l">
              <a:lnSpc>
                <a:spcPts val="3359"/>
              </a:lnSpc>
            </a:pPr>
            <a:r>
              <a:rPr lang="en-US" sz="2400">
                <a:solidFill>
                  <a:srgbClr val="0F4662"/>
                </a:solidFill>
                <a:latin typeface="Quicksand"/>
                <a:ea typeface="Quicksand"/>
                <a:cs typeface="Quicksand"/>
                <a:sym typeface="Quicksand"/>
              </a:rPr>
              <a:t>Reaction Time</a:t>
            </a:r>
            <a:r>
              <a:rPr lang="en-US" sz="2400">
                <a:solidFill>
                  <a:srgbClr val="0F4662"/>
                </a:solidFill>
                <a:latin typeface="Quicksand"/>
                <a:ea typeface="Quicksand"/>
                <a:cs typeface="Quicksand"/>
                <a:sym typeface="Quicksand"/>
              </a:rPr>
              <a:t>: 1-2 hours</a:t>
            </a:r>
          </a:p>
          <a:p>
            <a:pPr algn="l">
              <a:lnSpc>
                <a:spcPts val="3359"/>
              </a:lnSpc>
            </a:pPr>
            <a:r>
              <a:rPr lang="en-US" sz="2400">
                <a:solidFill>
                  <a:srgbClr val="0F4662"/>
                </a:solidFill>
                <a:latin typeface="Quicksand"/>
                <a:ea typeface="Quicksand"/>
                <a:cs typeface="Quicksand"/>
                <a:sym typeface="Quicksand"/>
              </a:rPr>
              <a:t> Catalyst: Excess NaOH (~5-10% excess)</a:t>
            </a:r>
          </a:p>
          <a:p>
            <a:pPr algn="l">
              <a:lnSpc>
                <a:spcPts val="3359"/>
              </a:lnSpc>
            </a:pPr>
            <a:r>
              <a:rPr lang="en-US" sz="2400">
                <a:solidFill>
                  <a:srgbClr val="0F4662"/>
                </a:solidFill>
                <a:latin typeface="Quicksand"/>
                <a:ea typeface="Quicksand"/>
                <a:cs typeface="Quicksand"/>
                <a:sym typeface="Quicksand"/>
              </a:rPr>
              <a:t> Reactor used : </a:t>
            </a:r>
            <a:r>
              <a:rPr lang="en-US" b="true" sz="2400">
                <a:solidFill>
                  <a:srgbClr val="0F4662"/>
                </a:solidFill>
                <a:latin typeface="Quicksand Bold"/>
                <a:ea typeface="Quicksand Bold"/>
                <a:cs typeface="Quicksand Bold"/>
                <a:sym typeface="Quicksand Bold"/>
              </a:rPr>
              <a:t>Stirred Tank Reactor</a:t>
            </a:r>
          </a:p>
        </p:txBody>
      </p:sp>
      <p:sp>
        <p:nvSpPr>
          <p:cNvPr name="TextBox 10" id="10"/>
          <p:cNvSpPr txBox="true"/>
          <p:nvPr/>
        </p:nvSpPr>
        <p:spPr>
          <a:xfrm rot="0">
            <a:off x="-297260" y="6060594"/>
            <a:ext cx="8350993" cy="438785"/>
          </a:xfrm>
          <a:prstGeom prst="rect">
            <a:avLst/>
          </a:prstGeom>
        </p:spPr>
        <p:txBody>
          <a:bodyPr anchor="t" rtlCol="false" tIns="0" lIns="0" bIns="0" rIns="0">
            <a:spAutoFit/>
          </a:bodyPr>
          <a:lstStyle/>
          <a:p>
            <a:pPr algn="r" marL="0" indent="0" lvl="0">
              <a:lnSpc>
                <a:spcPts val="3640"/>
              </a:lnSpc>
              <a:spcBef>
                <a:spcPct val="0"/>
              </a:spcBef>
            </a:pPr>
            <a:r>
              <a:rPr lang="en-US" b="true" sz="2600">
                <a:solidFill>
                  <a:srgbClr val="0F4662"/>
                </a:solidFill>
                <a:latin typeface="Quicksand Bold"/>
                <a:ea typeface="Quicksand Bold"/>
                <a:cs typeface="Quicksand Bold"/>
                <a:sym typeface="Quicksand Bold"/>
              </a:rPr>
              <a:t> </a:t>
            </a:r>
            <a:r>
              <a:rPr lang="en-US" b="true" sz="2600" strike="noStrike" u="none">
                <a:solidFill>
                  <a:srgbClr val="0F4662"/>
                </a:solidFill>
                <a:latin typeface="Quicksand Bold"/>
                <a:ea typeface="Quicksand Bold"/>
                <a:cs typeface="Quicksand Bold"/>
                <a:sym typeface="Quicksand Bold"/>
              </a:rPr>
              <a:t>S</a:t>
            </a:r>
            <a:r>
              <a:rPr lang="en-US" b="true" sz="2600" strike="noStrike" u="none">
                <a:solidFill>
                  <a:srgbClr val="0F4662"/>
                </a:solidFill>
                <a:latin typeface="Quicksand Bold"/>
                <a:ea typeface="Quicksand Bold"/>
                <a:cs typeface="Quicksand Bold"/>
                <a:sym typeface="Quicksand Bold"/>
              </a:rPr>
              <a:t>tep</a:t>
            </a:r>
            <a:r>
              <a:rPr lang="en-US" b="true" sz="2600" strike="noStrike" u="none">
                <a:solidFill>
                  <a:srgbClr val="0F4662"/>
                </a:solidFill>
                <a:latin typeface="Quicksand Bold"/>
                <a:ea typeface="Quicksand Bold"/>
                <a:cs typeface="Quicksand Bold"/>
                <a:sym typeface="Quicksand Bold"/>
              </a:rPr>
              <a:t> 2</a:t>
            </a:r>
            <a:r>
              <a:rPr lang="en-US" b="true" sz="2600" strike="noStrike" u="none">
                <a:solidFill>
                  <a:srgbClr val="0F4662"/>
                </a:solidFill>
                <a:latin typeface="Quicksand Bold"/>
                <a:ea typeface="Quicksand Bold"/>
                <a:cs typeface="Quicksand Bold"/>
                <a:sym typeface="Quicksand Bold"/>
              </a:rPr>
              <a:t>:</a:t>
            </a:r>
            <a:r>
              <a:rPr lang="en-US" b="true" sz="2600" strike="noStrike" u="none">
                <a:solidFill>
                  <a:srgbClr val="0F4662"/>
                </a:solidFill>
                <a:latin typeface="Quicksand Bold"/>
                <a:ea typeface="Quicksand Bold"/>
                <a:cs typeface="Quicksand Bold"/>
                <a:sym typeface="Quicksand Bold"/>
              </a:rPr>
              <a:t> </a:t>
            </a:r>
            <a:r>
              <a:rPr lang="en-US" b="true" sz="2600" strike="noStrike" u="none">
                <a:solidFill>
                  <a:srgbClr val="0F4662"/>
                </a:solidFill>
                <a:latin typeface="Quicksand Bold"/>
                <a:ea typeface="Quicksand Bold"/>
                <a:cs typeface="Quicksand Bold"/>
                <a:sym typeface="Quicksand Bold"/>
              </a:rPr>
              <a:t>E</a:t>
            </a:r>
            <a:r>
              <a:rPr lang="en-US" b="true" sz="2600" strike="noStrike" u="none">
                <a:solidFill>
                  <a:srgbClr val="0F4662"/>
                </a:solidFill>
                <a:latin typeface="Quicksand Bold"/>
                <a:ea typeface="Quicksand Bold"/>
                <a:cs typeface="Quicksand Bold"/>
                <a:sym typeface="Quicksand Bold"/>
              </a:rPr>
              <a:t>th</a:t>
            </a:r>
            <a:r>
              <a:rPr lang="en-US" b="true" sz="2600" strike="noStrike" u="none">
                <a:solidFill>
                  <a:srgbClr val="0F4662"/>
                </a:solidFill>
                <a:latin typeface="Quicksand Bold"/>
                <a:ea typeface="Quicksand Bold"/>
                <a:cs typeface="Quicksand Bold"/>
                <a:sym typeface="Quicksand Bold"/>
              </a:rPr>
              <a:t>erific</a:t>
            </a:r>
            <a:r>
              <a:rPr lang="en-US" b="true" sz="2600" strike="noStrike" u="none">
                <a:solidFill>
                  <a:srgbClr val="0F4662"/>
                </a:solidFill>
                <a:latin typeface="Quicksand Bold"/>
                <a:ea typeface="Quicksand Bold"/>
                <a:cs typeface="Quicksand Bold"/>
                <a:sym typeface="Quicksand Bold"/>
              </a:rPr>
              <a:t>ation </a:t>
            </a:r>
            <a:r>
              <a:rPr lang="en-US" b="true" sz="2600" strike="noStrike" u="none">
                <a:solidFill>
                  <a:srgbClr val="0F4662"/>
                </a:solidFill>
                <a:latin typeface="Quicksand Bold"/>
                <a:ea typeface="Quicksand Bold"/>
                <a:cs typeface="Quicksand Bold"/>
                <a:sym typeface="Quicksand Bold"/>
              </a:rPr>
              <a:t>with M</a:t>
            </a:r>
            <a:r>
              <a:rPr lang="en-US" b="true" sz="2600" strike="noStrike" u="none">
                <a:solidFill>
                  <a:srgbClr val="0F4662"/>
                </a:solidFill>
                <a:latin typeface="Quicksand Bold"/>
                <a:ea typeface="Quicksand Bold"/>
                <a:cs typeface="Quicksand Bold"/>
                <a:sym typeface="Quicksand Bold"/>
              </a:rPr>
              <a:t>et</a:t>
            </a:r>
            <a:r>
              <a:rPr lang="en-US" b="true" sz="2600" strike="noStrike" u="none">
                <a:solidFill>
                  <a:srgbClr val="0F4662"/>
                </a:solidFill>
                <a:latin typeface="Quicksand Bold"/>
                <a:ea typeface="Quicksand Bold"/>
                <a:cs typeface="Quicksand Bold"/>
                <a:sym typeface="Quicksand Bold"/>
              </a:rPr>
              <a:t>hyl Chl</a:t>
            </a:r>
            <a:r>
              <a:rPr lang="en-US" b="true" sz="2600" strike="noStrike" u="none">
                <a:solidFill>
                  <a:srgbClr val="0F4662"/>
                </a:solidFill>
                <a:latin typeface="Quicksand Bold"/>
                <a:ea typeface="Quicksand Bold"/>
                <a:cs typeface="Quicksand Bold"/>
                <a:sym typeface="Quicksand Bold"/>
              </a:rPr>
              <a:t>o</a:t>
            </a:r>
            <a:r>
              <a:rPr lang="en-US" b="true" sz="2600" strike="noStrike" u="none">
                <a:solidFill>
                  <a:srgbClr val="0F4662"/>
                </a:solidFill>
                <a:latin typeface="Quicksand Bold"/>
                <a:ea typeface="Quicksand Bold"/>
                <a:cs typeface="Quicksand Bold"/>
                <a:sym typeface="Quicksand Bold"/>
              </a:rPr>
              <a:t>ride</a:t>
            </a:r>
          </a:p>
        </p:txBody>
      </p:sp>
      <p:sp>
        <p:nvSpPr>
          <p:cNvPr name="TextBox 11" id="11"/>
          <p:cNvSpPr txBox="true"/>
          <p:nvPr/>
        </p:nvSpPr>
        <p:spPr>
          <a:xfrm rot="0">
            <a:off x="1024384" y="7099454"/>
            <a:ext cx="7549403" cy="415290"/>
          </a:xfrm>
          <a:prstGeom prst="rect">
            <a:avLst/>
          </a:prstGeom>
        </p:spPr>
        <p:txBody>
          <a:bodyPr anchor="t" rtlCol="false" tIns="0" lIns="0" bIns="0" rIns="0">
            <a:spAutoFit/>
          </a:bodyPr>
          <a:lstStyle/>
          <a:p>
            <a:pPr algn="ctr">
              <a:lnSpc>
                <a:spcPts val="3359"/>
              </a:lnSpc>
              <a:spcBef>
                <a:spcPct val="0"/>
              </a:spcBef>
            </a:pPr>
            <a:r>
              <a:rPr lang="en-US" sz="2400">
                <a:solidFill>
                  <a:srgbClr val="0F4662"/>
                </a:solidFill>
                <a:latin typeface="Quicksand"/>
                <a:ea typeface="Quicksand"/>
                <a:cs typeface="Quicksand"/>
                <a:sym typeface="Quicksand"/>
              </a:rPr>
              <a:t> Cellul</a:t>
            </a:r>
            <a:r>
              <a:rPr lang="en-US" sz="2400">
                <a:solidFill>
                  <a:srgbClr val="0F4662"/>
                </a:solidFill>
                <a:latin typeface="Quicksand"/>
                <a:ea typeface="Quicksand"/>
                <a:cs typeface="Quicksand"/>
                <a:sym typeface="Quicksand"/>
              </a:rPr>
              <a:t>ose-O-Na + CH3Cl → Cellulose-CH3 + NaCl</a:t>
            </a:r>
          </a:p>
        </p:txBody>
      </p:sp>
      <p:sp>
        <p:nvSpPr>
          <p:cNvPr name="TextBox 12" id="12"/>
          <p:cNvSpPr txBox="true"/>
          <p:nvPr/>
        </p:nvSpPr>
        <p:spPr>
          <a:xfrm rot="0">
            <a:off x="1498705" y="6651779"/>
            <a:ext cx="1555194" cy="1253490"/>
          </a:xfrm>
          <a:prstGeom prst="rect">
            <a:avLst/>
          </a:prstGeom>
        </p:spPr>
        <p:txBody>
          <a:bodyPr anchor="t" rtlCol="false" tIns="0" lIns="0" bIns="0" rIns="0">
            <a:spAutoFit/>
          </a:bodyPr>
          <a:lstStyle/>
          <a:p>
            <a:pPr algn="ctr">
              <a:lnSpc>
                <a:spcPts val="3359"/>
              </a:lnSpc>
              <a:spcBef>
                <a:spcPct val="0"/>
              </a:spcBef>
            </a:pPr>
            <a:r>
              <a:rPr lang="en-US" b="true" sz="2400">
                <a:solidFill>
                  <a:srgbClr val="0F4662"/>
                </a:solidFill>
                <a:latin typeface="Quicksand Bold"/>
                <a:ea typeface="Quicksand Bold"/>
                <a:cs typeface="Quicksand Bold"/>
                <a:sym typeface="Quicksand Bold"/>
              </a:rPr>
              <a:t>REACTION</a:t>
            </a:r>
            <a:r>
              <a:rPr lang="en-US" sz="2400">
                <a:solidFill>
                  <a:srgbClr val="0F4662"/>
                </a:solidFill>
                <a:latin typeface="Quicksand"/>
                <a:ea typeface="Quicksand"/>
                <a:cs typeface="Quicksand"/>
                <a:sym typeface="Quicksand"/>
              </a:rPr>
              <a:t>:</a:t>
            </a:r>
          </a:p>
          <a:p>
            <a:pPr algn="ctr">
              <a:lnSpc>
                <a:spcPts val="3359"/>
              </a:lnSpc>
              <a:spcBef>
                <a:spcPct val="0"/>
              </a:spcBef>
            </a:pPr>
            <a:r>
              <a:rPr lang="en-US" sz="2400">
                <a:solidFill>
                  <a:srgbClr val="0F4662"/>
                </a:solidFill>
                <a:latin typeface="Quicksand"/>
                <a:ea typeface="Quicksand"/>
                <a:cs typeface="Quicksand"/>
                <a:sym typeface="Quicksand"/>
              </a:rPr>
              <a:t> </a:t>
            </a:r>
          </a:p>
          <a:p>
            <a:pPr algn="ctr">
              <a:lnSpc>
                <a:spcPts val="3359"/>
              </a:lnSpc>
              <a:spcBef>
                <a:spcPct val="0"/>
              </a:spcBef>
            </a:pPr>
          </a:p>
        </p:txBody>
      </p:sp>
      <p:sp>
        <p:nvSpPr>
          <p:cNvPr name="TextBox 13" id="13"/>
          <p:cNvSpPr txBox="true"/>
          <p:nvPr/>
        </p:nvSpPr>
        <p:spPr>
          <a:xfrm rot="0">
            <a:off x="1480727" y="7667144"/>
            <a:ext cx="3500676" cy="834390"/>
          </a:xfrm>
          <a:prstGeom prst="rect">
            <a:avLst/>
          </a:prstGeom>
        </p:spPr>
        <p:txBody>
          <a:bodyPr anchor="t" rtlCol="false" tIns="0" lIns="0" bIns="0" rIns="0">
            <a:spAutoFit/>
          </a:bodyPr>
          <a:lstStyle/>
          <a:p>
            <a:pPr algn="ctr">
              <a:lnSpc>
                <a:spcPts val="3359"/>
              </a:lnSpc>
              <a:spcBef>
                <a:spcPct val="0"/>
              </a:spcBef>
            </a:pPr>
            <a:r>
              <a:rPr lang="en-US" b="true" sz="2400">
                <a:solidFill>
                  <a:srgbClr val="0F4662"/>
                </a:solidFill>
                <a:latin typeface="Quicksand Bold"/>
                <a:ea typeface="Quicksand Bold"/>
                <a:cs typeface="Quicksand Bold"/>
                <a:sym typeface="Quicksand Bold"/>
              </a:rPr>
              <a:t>REACTION</a:t>
            </a:r>
            <a:r>
              <a:rPr lang="en-US" b="true" sz="2400">
                <a:solidFill>
                  <a:srgbClr val="0F4662"/>
                </a:solidFill>
                <a:latin typeface="Quicksand Bold"/>
                <a:ea typeface="Quicksand Bold"/>
                <a:cs typeface="Quicksand Bold"/>
                <a:sym typeface="Quicksand Bold"/>
              </a:rPr>
              <a:t> CONDITIONS</a:t>
            </a:r>
            <a:r>
              <a:rPr lang="en-US" sz="2400">
                <a:solidFill>
                  <a:srgbClr val="0F4662"/>
                </a:solidFill>
                <a:latin typeface="Quicksand"/>
                <a:ea typeface="Quicksand"/>
                <a:cs typeface="Quicksand"/>
                <a:sym typeface="Quicksand"/>
              </a:rPr>
              <a:t>:</a:t>
            </a:r>
          </a:p>
          <a:p>
            <a:pPr algn="ctr">
              <a:lnSpc>
                <a:spcPts val="3359"/>
              </a:lnSpc>
              <a:spcBef>
                <a:spcPct val="0"/>
              </a:spcBef>
            </a:pPr>
          </a:p>
        </p:txBody>
      </p:sp>
      <p:sp>
        <p:nvSpPr>
          <p:cNvPr name="TextBox 14" id="14"/>
          <p:cNvSpPr txBox="true"/>
          <p:nvPr/>
        </p:nvSpPr>
        <p:spPr>
          <a:xfrm rot="0">
            <a:off x="1298410" y="8143394"/>
            <a:ext cx="3500676" cy="1253490"/>
          </a:xfrm>
          <a:prstGeom prst="rect">
            <a:avLst/>
          </a:prstGeom>
        </p:spPr>
        <p:txBody>
          <a:bodyPr anchor="t" rtlCol="false" tIns="0" lIns="0" bIns="0" rIns="0">
            <a:spAutoFit/>
          </a:bodyPr>
          <a:lstStyle/>
          <a:p>
            <a:pPr algn="ctr">
              <a:lnSpc>
                <a:spcPts val="3359"/>
              </a:lnSpc>
              <a:spcBef>
                <a:spcPct val="0"/>
              </a:spcBef>
            </a:pPr>
            <a:r>
              <a:rPr lang="en-US" sz="2400">
                <a:solidFill>
                  <a:srgbClr val="0F4662"/>
                </a:solidFill>
                <a:latin typeface="Quicksand"/>
                <a:ea typeface="Quicksand"/>
                <a:cs typeface="Quicksand"/>
                <a:sym typeface="Quicksand"/>
              </a:rPr>
              <a:t> Temperature: 50-70°C Pressure: Slight pressure (1-2 atm)</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006649">
            <a:off x="14726906" y="5912562"/>
            <a:ext cx="8606400" cy="6691476"/>
          </a:xfrm>
          <a:custGeom>
            <a:avLst/>
            <a:gdLst/>
            <a:ahLst/>
            <a:cxnLst/>
            <a:rect r="r" b="b" t="t" l="l"/>
            <a:pathLst>
              <a:path h="6691476" w="8606400">
                <a:moveTo>
                  <a:pt x="0" y="0"/>
                </a:moveTo>
                <a:lnTo>
                  <a:pt x="8606400" y="0"/>
                </a:lnTo>
                <a:lnTo>
                  <a:pt x="8606400" y="6691476"/>
                </a:lnTo>
                <a:lnTo>
                  <a:pt x="0" y="6691476"/>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3586" y="1666394"/>
            <a:ext cx="7946705" cy="49085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 Step 3: Etherification with Propylene Oxide</a:t>
            </a:r>
          </a:p>
        </p:txBody>
      </p:sp>
      <p:sp>
        <p:nvSpPr>
          <p:cNvPr name="Freeform 4" id="4"/>
          <p:cNvSpPr/>
          <p:nvPr/>
        </p:nvSpPr>
        <p:spPr>
          <a:xfrm flipH="false" flipV="false" rot="0">
            <a:off x="15579303" y="1158922"/>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202759" y="2309649"/>
            <a:ext cx="5348229" cy="834390"/>
          </a:xfrm>
          <a:prstGeom prst="rect">
            <a:avLst/>
          </a:prstGeom>
        </p:spPr>
        <p:txBody>
          <a:bodyPr anchor="t" rtlCol="false" tIns="0" lIns="0" bIns="0" rIns="0">
            <a:spAutoFit/>
          </a:bodyPr>
          <a:lstStyle/>
          <a:p>
            <a:pPr algn="r">
              <a:lnSpc>
                <a:spcPts val="3359"/>
              </a:lnSpc>
            </a:pPr>
            <a:r>
              <a:rPr lang="en-US" sz="2400" b="true">
                <a:solidFill>
                  <a:srgbClr val="0F4662"/>
                </a:solidFill>
                <a:latin typeface="Quicksand Bold"/>
                <a:ea typeface="Quicksand Bold"/>
                <a:cs typeface="Quicksand Bold"/>
                <a:sym typeface="Quicksand Bold"/>
              </a:rPr>
              <a:t>REACTION:</a:t>
            </a:r>
          </a:p>
          <a:p>
            <a:pPr algn="r" marL="0" indent="0" lvl="0">
              <a:lnSpc>
                <a:spcPts val="3359"/>
              </a:lnSpc>
              <a:spcBef>
                <a:spcPct val="0"/>
              </a:spcBef>
            </a:pPr>
            <a:r>
              <a:rPr lang="en-US" sz="2400">
                <a:solidFill>
                  <a:srgbClr val="0F4662"/>
                </a:solidFill>
                <a:latin typeface="Quicksand"/>
                <a:ea typeface="Quicksand"/>
                <a:cs typeface="Quicksand"/>
                <a:sym typeface="Quicksand"/>
              </a:rPr>
              <a:t> </a:t>
            </a:r>
          </a:p>
        </p:txBody>
      </p:sp>
      <p:sp>
        <p:nvSpPr>
          <p:cNvPr name="TextBox 7" id="7"/>
          <p:cNvSpPr txBox="true"/>
          <p:nvPr/>
        </p:nvSpPr>
        <p:spPr>
          <a:xfrm rot="0">
            <a:off x="1425487" y="2709458"/>
            <a:ext cx="11497349" cy="4152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 Cellulose-O-Na + C3H6O → Cellulose-O-CH2CH(OH)CH3 + NaOH</a:t>
            </a:r>
          </a:p>
        </p:txBody>
      </p:sp>
      <p:sp>
        <p:nvSpPr>
          <p:cNvPr name="TextBox 8" id="8"/>
          <p:cNvSpPr txBox="true"/>
          <p:nvPr/>
        </p:nvSpPr>
        <p:spPr>
          <a:xfrm rot="0">
            <a:off x="-297260" y="3239289"/>
            <a:ext cx="5348229"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REACTION CONDITIONS:</a:t>
            </a:r>
          </a:p>
        </p:txBody>
      </p:sp>
      <p:sp>
        <p:nvSpPr>
          <p:cNvPr name="TextBox 9" id="9"/>
          <p:cNvSpPr txBox="true"/>
          <p:nvPr/>
        </p:nvSpPr>
        <p:spPr>
          <a:xfrm rot="0">
            <a:off x="1503885" y="3676958"/>
            <a:ext cx="11497349" cy="16725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Temperature: 60-80°C </a:t>
            </a:r>
          </a:p>
          <a:p>
            <a:pPr algn="l">
              <a:lnSpc>
                <a:spcPts val="3359"/>
              </a:lnSpc>
            </a:pPr>
            <a:r>
              <a:rPr lang="en-US" sz="2400">
                <a:solidFill>
                  <a:srgbClr val="0F4662"/>
                </a:solidFill>
                <a:latin typeface="Quicksand"/>
                <a:ea typeface="Quicksand"/>
                <a:cs typeface="Quicksand"/>
                <a:sym typeface="Quicksand"/>
              </a:rPr>
              <a:t>Pressure: Slight pressure (1-2 atm)</a:t>
            </a:r>
          </a:p>
          <a:p>
            <a:pPr algn="l">
              <a:lnSpc>
                <a:spcPts val="3359"/>
              </a:lnSpc>
            </a:pPr>
            <a:r>
              <a:rPr lang="en-US" sz="2400">
                <a:solidFill>
                  <a:srgbClr val="0F4662"/>
                </a:solidFill>
                <a:latin typeface="Quicksand"/>
                <a:ea typeface="Quicksand"/>
                <a:cs typeface="Quicksand"/>
                <a:sym typeface="Quicksand"/>
              </a:rPr>
              <a:t> Reaction Time</a:t>
            </a:r>
            <a:r>
              <a:rPr lang="en-US" sz="2400">
                <a:solidFill>
                  <a:srgbClr val="0F4662"/>
                </a:solidFill>
                <a:latin typeface="Quicksand"/>
                <a:ea typeface="Quicksand"/>
                <a:cs typeface="Quicksand"/>
                <a:sym typeface="Quicksand"/>
              </a:rPr>
              <a:t>: 3-5 hours </a:t>
            </a:r>
          </a:p>
          <a:p>
            <a:pPr algn="l">
              <a:lnSpc>
                <a:spcPts val="3359"/>
              </a:lnSpc>
            </a:pPr>
            <a:r>
              <a:rPr lang="en-US" sz="2400">
                <a:solidFill>
                  <a:srgbClr val="0F4662"/>
                </a:solidFill>
                <a:latin typeface="Quicksand"/>
                <a:ea typeface="Quicksand"/>
                <a:cs typeface="Quicksand"/>
                <a:sym typeface="Quicksand"/>
              </a:rPr>
              <a:t>Catalyst: Propylene Oxide (C3H6O)</a:t>
            </a:r>
          </a:p>
        </p:txBody>
      </p:sp>
      <p:sp>
        <p:nvSpPr>
          <p:cNvPr name="TextBox 10" id="10"/>
          <p:cNvSpPr txBox="true"/>
          <p:nvPr/>
        </p:nvSpPr>
        <p:spPr>
          <a:xfrm rot="0">
            <a:off x="793586" y="5592041"/>
            <a:ext cx="6660765" cy="49085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 </a:t>
            </a:r>
            <a:r>
              <a:rPr lang="en-US" b="true" sz="2799" strike="noStrike" u="none">
                <a:solidFill>
                  <a:srgbClr val="0F4662"/>
                </a:solidFill>
                <a:latin typeface="Quicksand Bold"/>
                <a:ea typeface="Quicksand Bold"/>
                <a:cs typeface="Quicksand Bold"/>
                <a:sym typeface="Quicksand Bold"/>
              </a:rPr>
              <a:t>S</a:t>
            </a:r>
            <a:r>
              <a:rPr lang="en-US" b="true" sz="2799" strike="noStrike" u="none">
                <a:solidFill>
                  <a:srgbClr val="0F4662"/>
                </a:solidFill>
                <a:latin typeface="Quicksand Bold"/>
                <a:ea typeface="Quicksand Bold"/>
                <a:cs typeface="Quicksand Bold"/>
                <a:sym typeface="Quicksand Bold"/>
              </a:rPr>
              <a:t>tep</a:t>
            </a:r>
            <a:r>
              <a:rPr lang="en-US" b="true" sz="2799" strike="noStrike" u="none">
                <a:solidFill>
                  <a:srgbClr val="0F4662"/>
                </a:solidFill>
                <a:latin typeface="Quicksand Bold"/>
                <a:ea typeface="Quicksand Bold"/>
                <a:cs typeface="Quicksand Bold"/>
                <a:sym typeface="Quicksand Bold"/>
              </a:rPr>
              <a:t> </a:t>
            </a:r>
            <a:r>
              <a:rPr lang="en-US" b="true" sz="2799" strike="noStrike" u="none">
                <a:solidFill>
                  <a:srgbClr val="0F4662"/>
                </a:solidFill>
                <a:latin typeface="Quicksand Bold"/>
                <a:ea typeface="Quicksand Bold"/>
                <a:cs typeface="Quicksand Bold"/>
                <a:sym typeface="Quicksand Bold"/>
              </a:rPr>
              <a:t>4:</a:t>
            </a:r>
            <a:r>
              <a:rPr lang="en-US" b="true" sz="2799" strike="noStrike" u="none">
                <a:solidFill>
                  <a:srgbClr val="0F4662"/>
                </a:solidFill>
                <a:latin typeface="Quicksand Bold"/>
                <a:ea typeface="Quicksand Bold"/>
                <a:cs typeface="Quicksand Bold"/>
                <a:sym typeface="Quicksand Bold"/>
              </a:rPr>
              <a:t> </a:t>
            </a:r>
            <a:r>
              <a:rPr lang="en-US" b="true" sz="2799" strike="noStrike" u="none">
                <a:solidFill>
                  <a:srgbClr val="0F4662"/>
                </a:solidFill>
                <a:latin typeface="Quicksand Bold"/>
                <a:ea typeface="Quicksand Bold"/>
                <a:cs typeface="Quicksand Bold"/>
                <a:sym typeface="Quicksand Bold"/>
              </a:rPr>
              <a:t>N</a:t>
            </a:r>
            <a:r>
              <a:rPr lang="en-US" b="true" sz="2799" strike="noStrike" u="none">
                <a:solidFill>
                  <a:srgbClr val="0F4662"/>
                </a:solidFill>
                <a:latin typeface="Quicksand Bold"/>
                <a:ea typeface="Quicksand Bold"/>
                <a:cs typeface="Quicksand Bold"/>
                <a:sym typeface="Quicksand Bold"/>
              </a:rPr>
              <a:t>e</a:t>
            </a:r>
            <a:r>
              <a:rPr lang="en-US" b="true" sz="2799" strike="noStrike" u="none">
                <a:solidFill>
                  <a:srgbClr val="0F4662"/>
                </a:solidFill>
                <a:latin typeface="Quicksand Bold"/>
                <a:ea typeface="Quicksand Bold"/>
                <a:cs typeface="Quicksand Bold"/>
                <a:sym typeface="Quicksand Bold"/>
              </a:rPr>
              <a:t>u</a:t>
            </a:r>
            <a:r>
              <a:rPr lang="en-US" b="true" sz="2799" strike="noStrike" u="none">
                <a:solidFill>
                  <a:srgbClr val="0F4662"/>
                </a:solidFill>
                <a:latin typeface="Quicksand Bold"/>
                <a:ea typeface="Quicksand Bold"/>
                <a:cs typeface="Quicksand Bold"/>
                <a:sym typeface="Quicksand Bold"/>
              </a:rPr>
              <a:t>t</a:t>
            </a:r>
            <a:r>
              <a:rPr lang="en-US" b="true" sz="2799" strike="noStrike" u="none">
                <a:solidFill>
                  <a:srgbClr val="0F4662"/>
                </a:solidFill>
                <a:latin typeface="Quicksand Bold"/>
                <a:ea typeface="Quicksand Bold"/>
                <a:cs typeface="Quicksand Bold"/>
                <a:sym typeface="Quicksand Bold"/>
              </a:rPr>
              <a:t>ra</a:t>
            </a:r>
            <a:r>
              <a:rPr lang="en-US" b="true" sz="2799" strike="noStrike" u="none">
                <a:solidFill>
                  <a:srgbClr val="0F4662"/>
                </a:solidFill>
                <a:latin typeface="Quicksand Bold"/>
                <a:ea typeface="Quicksand Bold"/>
                <a:cs typeface="Quicksand Bold"/>
                <a:sym typeface="Quicksand Bold"/>
              </a:rPr>
              <a:t>l</a:t>
            </a:r>
            <a:r>
              <a:rPr lang="en-US" b="true" sz="2799" strike="noStrike" u="none">
                <a:solidFill>
                  <a:srgbClr val="0F4662"/>
                </a:solidFill>
                <a:latin typeface="Quicksand Bold"/>
                <a:ea typeface="Quicksand Bold"/>
                <a:cs typeface="Quicksand Bold"/>
                <a:sym typeface="Quicksand Bold"/>
              </a:rPr>
              <a:t>iz</a:t>
            </a:r>
            <a:r>
              <a:rPr lang="en-US" b="true" sz="2799" strike="noStrike" u="none">
                <a:solidFill>
                  <a:srgbClr val="0F4662"/>
                </a:solidFill>
                <a:latin typeface="Quicksand Bold"/>
                <a:ea typeface="Quicksand Bold"/>
                <a:cs typeface="Quicksand Bold"/>
                <a:sym typeface="Quicksand Bold"/>
              </a:rPr>
              <a:t>ation a</a:t>
            </a:r>
            <a:r>
              <a:rPr lang="en-US" b="true" sz="2799" strike="noStrike" u="none">
                <a:solidFill>
                  <a:srgbClr val="0F4662"/>
                </a:solidFill>
                <a:latin typeface="Quicksand Bold"/>
                <a:ea typeface="Quicksand Bold"/>
                <a:cs typeface="Quicksand Bold"/>
                <a:sym typeface="Quicksand Bold"/>
              </a:rPr>
              <a:t>nd Wash</a:t>
            </a:r>
            <a:r>
              <a:rPr lang="en-US" b="true" sz="2799" strike="noStrike" u="none">
                <a:solidFill>
                  <a:srgbClr val="0F4662"/>
                </a:solidFill>
                <a:latin typeface="Quicksand Bold"/>
                <a:ea typeface="Quicksand Bold"/>
                <a:cs typeface="Quicksand Bold"/>
                <a:sym typeface="Quicksand Bold"/>
              </a:rPr>
              <a:t>in</a:t>
            </a:r>
            <a:r>
              <a:rPr lang="en-US" b="true" sz="2799" strike="noStrike" u="none">
                <a:solidFill>
                  <a:srgbClr val="0F4662"/>
                </a:solidFill>
                <a:latin typeface="Quicksand Bold"/>
                <a:ea typeface="Quicksand Bold"/>
                <a:cs typeface="Quicksand Bold"/>
                <a:sym typeface="Quicksand Bold"/>
              </a:rPr>
              <a:t>g</a:t>
            </a:r>
          </a:p>
        </p:txBody>
      </p:sp>
      <p:sp>
        <p:nvSpPr>
          <p:cNvPr name="TextBox 11" id="11"/>
          <p:cNvSpPr txBox="true"/>
          <p:nvPr/>
        </p:nvSpPr>
        <p:spPr>
          <a:xfrm rot="0">
            <a:off x="-2314128" y="6254346"/>
            <a:ext cx="5348229" cy="834390"/>
          </a:xfrm>
          <a:prstGeom prst="rect">
            <a:avLst/>
          </a:prstGeom>
        </p:spPr>
        <p:txBody>
          <a:bodyPr anchor="t" rtlCol="false" tIns="0" lIns="0" bIns="0" rIns="0">
            <a:spAutoFit/>
          </a:bodyPr>
          <a:lstStyle/>
          <a:p>
            <a:pPr algn="r">
              <a:lnSpc>
                <a:spcPts val="3359"/>
              </a:lnSpc>
            </a:pPr>
            <a:r>
              <a:rPr lang="en-US" sz="2400" b="true">
                <a:solidFill>
                  <a:srgbClr val="0F4662"/>
                </a:solidFill>
                <a:latin typeface="Quicksand Bold"/>
                <a:ea typeface="Quicksand Bold"/>
                <a:cs typeface="Quicksand Bold"/>
                <a:sym typeface="Quicksand Bold"/>
              </a:rPr>
              <a:t>REACTION:</a:t>
            </a:r>
          </a:p>
          <a:p>
            <a:pPr algn="r" marL="0" indent="0" lvl="0">
              <a:lnSpc>
                <a:spcPts val="3359"/>
              </a:lnSpc>
              <a:spcBef>
                <a:spcPct val="0"/>
              </a:spcBef>
            </a:pPr>
            <a:r>
              <a:rPr lang="en-US" sz="2400">
                <a:solidFill>
                  <a:srgbClr val="0F4662"/>
                </a:solidFill>
                <a:latin typeface="Quicksand"/>
                <a:ea typeface="Quicksand"/>
                <a:cs typeface="Quicksand"/>
                <a:sym typeface="Quicksand"/>
              </a:rPr>
              <a:t> </a:t>
            </a:r>
          </a:p>
        </p:txBody>
      </p:sp>
      <p:sp>
        <p:nvSpPr>
          <p:cNvPr name="TextBox 12" id="12"/>
          <p:cNvSpPr txBox="true"/>
          <p:nvPr/>
        </p:nvSpPr>
        <p:spPr>
          <a:xfrm rot="0">
            <a:off x="1425487" y="6673446"/>
            <a:ext cx="14629609" cy="4152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 Cellulose-O-CH2CH(OH)CH3 +CH3COOH → Cellulose-O-CH2CH(OH)CH3 + CH3COONa</a:t>
            </a:r>
          </a:p>
        </p:txBody>
      </p:sp>
      <p:sp>
        <p:nvSpPr>
          <p:cNvPr name="TextBox 13" id="13"/>
          <p:cNvSpPr txBox="true"/>
          <p:nvPr/>
        </p:nvSpPr>
        <p:spPr>
          <a:xfrm rot="0">
            <a:off x="-408630" y="7183986"/>
            <a:ext cx="5348229"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REACTION CONDITIONS:</a:t>
            </a:r>
          </a:p>
        </p:txBody>
      </p:sp>
      <p:sp>
        <p:nvSpPr>
          <p:cNvPr name="TextBox 14" id="14"/>
          <p:cNvSpPr txBox="true"/>
          <p:nvPr/>
        </p:nvSpPr>
        <p:spPr>
          <a:xfrm rot="0">
            <a:off x="1425487" y="7618326"/>
            <a:ext cx="12568912" cy="12534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Temperature:</a:t>
            </a:r>
            <a:r>
              <a:rPr lang="en-US" sz="2400">
                <a:solidFill>
                  <a:srgbClr val="0F4662"/>
                </a:solidFill>
                <a:latin typeface="Quicksand"/>
                <a:ea typeface="Quicksand"/>
                <a:cs typeface="Quicksand"/>
                <a:sym typeface="Quicksand"/>
              </a:rPr>
              <a:t> 25-40°C </a:t>
            </a:r>
          </a:p>
          <a:p>
            <a:pPr algn="l">
              <a:lnSpc>
                <a:spcPts val="3359"/>
              </a:lnSpc>
            </a:pPr>
            <a:r>
              <a:rPr lang="en-US" sz="2400">
                <a:solidFill>
                  <a:srgbClr val="0F4662"/>
                </a:solidFill>
                <a:latin typeface="Quicksand"/>
                <a:ea typeface="Quicksand"/>
                <a:cs typeface="Quicksand"/>
                <a:sym typeface="Quicksand"/>
              </a:rPr>
              <a:t>Reaction Time: 1-2 hours </a:t>
            </a:r>
          </a:p>
          <a:p>
            <a:pPr algn="l">
              <a:lnSpc>
                <a:spcPts val="3359"/>
              </a:lnSpc>
            </a:pPr>
            <a:r>
              <a:rPr lang="en-US" sz="2400">
                <a:solidFill>
                  <a:srgbClr val="0F4662"/>
                </a:solidFill>
                <a:latin typeface="Quicksand"/>
                <a:ea typeface="Quicksand"/>
                <a:cs typeface="Quicksand"/>
                <a:sym typeface="Quicksand"/>
              </a:rPr>
              <a:t>pH: Adjus</a:t>
            </a:r>
            <a:r>
              <a:rPr lang="en-US" sz="2400" strike="noStrike" u="none">
                <a:solidFill>
                  <a:srgbClr val="0F4662"/>
                </a:solidFill>
                <a:latin typeface="Quicksand"/>
                <a:ea typeface="Quicksand"/>
                <a:cs typeface="Quicksand"/>
                <a:sym typeface="Quicksand"/>
              </a:rPr>
              <a:t>ted to 6-7 using acetic acid.</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006649">
            <a:off x="14726906" y="5912562"/>
            <a:ext cx="8606400" cy="6691476"/>
          </a:xfrm>
          <a:custGeom>
            <a:avLst/>
            <a:gdLst/>
            <a:ahLst/>
            <a:cxnLst/>
            <a:rect r="r" b="b" t="t" l="l"/>
            <a:pathLst>
              <a:path h="6691476" w="8606400">
                <a:moveTo>
                  <a:pt x="0" y="0"/>
                </a:moveTo>
                <a:lnTo>
                  <a:pt x="8606400" y="0"/>
                </a:lnTo>
                <a:lnTo>
                  <a:pt x="8606400" y="6691476"/>
                </a:lnTo>
                <a:lnTo>
                  <a:pt x="0" y="6691476"/>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4384" y="428942"/>
            <a:ext cx="16676785"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Alternate process using Sodium Cyanide</a:t>
            </a:r>
          </a:p>
        </p:txBody>
      </p:sp>
      <p:sp>
        <p:nvSpPr>
          <p:cNvPr name="Freeform 4" id="4"/>
          <p:cNvSpPr/>
          <p:nvPr/>
        </p:nvSpPr>
        <p:spPr>
          <a:xfrm flipH="false" flipV="false" rot="0">
            <a:off x="15579303" y="1559974"/>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4384" y="9621828"/>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202759" y="2309649"/>
            <a:ext cx="5348229" cy="834390"/>
          </a:xfrm>
          <a:prstGeom prst="rect">
            <a:avLst/>
          </a:prstGeom>
        </p:spPr>
        <p:txBody>
          <a:bodyPr anchor="t" rtlCol="false" tIns="0" lIns="0" bIns="0" rIns="0">
            <a:spAutoFit/>
          </a:bodyPr>
          <a:lstStyle/>
          <a:p>
            <a:pPr algn="r">
              <a:lnSpc>
                <a:spcPts val="3359"/>
              </a:lnSpc>
            </a:pPr>
            <a:r>
              <a:rPr lang="en-US" sz="2400" b="true">
                <a:solidFill>
                  <a:srgbClr val="0F4662"/>
                </a:solidFill>
                <a:latin typeface="Quicksand Bold"/>
                <a:ea typeface="Quicksand Bold"/>
                <a:cs typeface="Quicksand Bold"/>
                <a:sym typeface="Quicksand Bold"/>
              </a:rPr>
              <a:t>REACTION:</a:t>
            </a:r>
          </a:p>
          <a:p>
            <a:pPr algn="r" marL="0" indent="0" lvl="0">
              <a:lnSpc>
                <a:spcPts val="3359"/>
              </a:lnSpc>
              <a:spcBef>
                <a:spcPct val="0"/>
              </a:spcBef>
            </a:pPr>
            <a:r>
              <a:rPr lang="en-US" sz="2400">
                <a:solidFill>
                  <a:srgbClr val="0F4662"/>
                </a:solidFill>
                <a:latin typeface="Quicksand"/>
                <a:ea typeface="Quicksand"/>
                <a:cs typeface="Quicksand"/>
                <a:sym typeface="Quicksand"/>
              </a:rPr>
              <a:t> </a:t>
            </a:r>
          </a:p>
        </p:txBody>
      </p:sp>
      <p:sp>
        <p:nvSpPr>
          <p:cNvPr name="TextBox 7" id="7"/>
          <p:cNvSpPr txBox="true"/>
          <p:nvPr/>
        </p:nvSpPr>
        <p:spPr>
          <a:xfrm rot="0">
            <a:off x="1503885" y="2723746"/>
            <a:ext cx="11497349" cy="4152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Cellulose-OH + NaOH → Cellulose-O-Na + H2O</a:t>
            </a:r>
          </a:p>
        </p:txBody>
      </p:sp>
      <p:sp>
        <p:nvSpPr>
          <p:cNvPr name="TextBox 8" id="8"/>
          <p:cNvSpPr txBox="true"/>
          <p:nvPr/>
        </p:nvSpPr>
        <p:spPr>
          <a:xfrm rot="0">
            <a:off x="-317313" y="3194993"/>
            <a:ext cx="5348229"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REACTION CONDITIONS:</a:t>
            </a:r>
          </a:p>
        </p:txBody>
      </p:sp>
      <p:sp>
        <p:nvSpPr>
          <p:cNvPr name="TextBox 9" id="9"/>
          <p:cNvSpPr txBox="true"/>
          <p:nvPr/>
        </p:nvSpPr>
        <p:spPr>
          <a:xfrm rot="0">
            <a:off x="1425487" y="3553133"/>
            <a:ext cx="11497349" cy="25107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Temperature: 30-50°C</a:t>
            </a:r>
          </a:p>
          <a:p>
            <a:pPr algn="l">
              <a:lnSpc>
                <a:spcPts val="3359"/>
              </a:lnSpc>
            </a:pPr>
            <a:r>
              <a:rPr lang="en-US" sz="2400">
                <a:solidFill>
                  <a:srgbClr val="0F4662"/>
                </a:solidFill>
                <a:latin typeface="Quicksand"/>
                <a:ea typeface="Quicksand"/>
                <a:cs typeface="Quicksand"/>
                <a:sym typeface="Quicksand"/>
              </a:rPr>
              <a:t> Pressure: Atmospheric </a:t>
            </a:r>
          </a:p>
          <a:p>
            <a:pPr algn="l">
              <a:lnSpc>
                <a:spcPts val="3359"/>
              </a:lnSpc>
            </a:pPr>
            <a:r>
              <a:rPr lang="en-US" sz="2400">
                <a:solidFill>
                  <a:srgbClr val="0F4662"/>
                </a:solidFill>
                <a:latin typeface="Quicksand"/>
                <a:ea typeface="Quicksand"/>
                <a:cs typeface="Quicksand"/>
                <a:sym typeface="Quicksand"/>
              </a:rPr>
              <a:t>Reaction Time</a:t>
            </a:r>
            <a:r>
              <a:rPr lang="en-US" sz="2400">
                <a:solidFill>
                  <a:srgbClr val="0F4662"/>
                </a:solidFill>
                <a:latin typeface="Quicksand"/>
                <a:ea typeface="Quicksand"/>
                <a:cs typeface="Quicksand"/>
                <a:sym typeface="Quicksand"/>
              </a:rPr>
              <a:t>: 1-2 hours</a:t>
            </a:r>
          </a:p>
          <a:p>
            <a:pPr algn="l">
              <a:lnSpc>
                <a:spcPts val="3359"/>
              </a:lnSpc>
            </a:pPr>
            <a:r>
              <a:rPr lang="en-US" sz="2400">
                <a:solidFill>
                  <a:srgbClr val="0F4662"/>
                </a:solidFill>
                <a:latin typeface="Quicksand"/>
                <a:ea typeface="Quicksand"/>
                <a:cs typeface="Quicksand"/>
                <a:sym typeface="Quicksand"/>
              </a:rPr>
              <a:t> Catalyst: Excess NaOH (~5-10% excess)</a:t>
            </a:r>
          </a:p>
          <a:p>
            <a:pPr algn="l">
              <a:lnSpc>
                <a:spcPts val="3359"/>
              </a:lnSpc>
            </a:pPr>
            <a:r>
              <a:rPr lang="en-US" sz="2400">
                <a:solidFill>
                  <a:srgbClr val="0F4662"/>
                </a:solidFill>
                <a:latin typeface="Quicksand"/>
                <a:ea typeface="Quicksand"/>
                <a:cs typeface="Quicksand"/>
                <a:sym typeface="Quicksand"/>
              </a:rPr>
              <a:t> Reactor used : Stirred Tank Reactor</a:t>
            </a:r>
          </a:p>
          <a:p>
            <a:pPr algn="l">
              <a:lnSpc>
                <a:spcPts val="3359"/>
              </a:lnSpc>
            </a:pPr>
          </a:p>
        </p:txBody>
      </p:sp>
      <p:sp>
        <p:nvSpPr>
          <p:cNvPr name="TextBox 10" id="10"/>
          <p:cNvSpPr txBox="true"/>
          <p:nvPr/>
        </p:nvSpPr>
        <p:spPr>
          <a:xfrm rot="0">
            <a:off x="697469" y="5625061"/>
            <a:ext cx="11521167" cy="49085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 </a:t>
            </a:r>
            <a:r>
              <a:rPr lang="en-US" b="true" sz="2799" strike="noStrike" u="none">
                <a:solidFill>
                  <a:srgbClr val="0F4662"/>
                </a:solidFill>
                <a:latin typeface="Quicksand Bold"/>
                <a:ea typeface="Quicksand Bold"/>
                <a:cs typeface="Quicksand Bold"/>
                <a:sym typeface="Quicksand Bold"/>
              </a:rPr>
              <a:t>S</a:t>
            </a:r>
            <a:r>
              <a:rPr lang="en-US" b="true" sz="2799" strike="noStrike" u="none">
                <a:solidFill>
                  <a:srgbClr val="0F4662"/>
                </a:solidFill>
                <a:latin typeface="Quicksand Bold"/>
                <a:ea typeface="Quicksand Bold"/>
                <a:cs typeface="Quicksand Bold"/>
                <a:sym typeface="Quicksand Bold"/>
              </a:rPr>
              <a:t>tep</a:t>
            </a:r>
            <a:r>
              <a:rPr lang="en-US" b="true" sz="2799" strike="noStrike" u="none">
                <a:solidFill>
                  <a:srgbClr val="0F4662"/>
                </a:solidFill>
                <a:latin typeface="Quicksand Bold"/>
                <a:ea typeface="Quicksand Bold"/>
                <a:cs typeface="Quicksand Bold"/>
                <a:sym typeface="Quicksand Bold"/>
              </a:rPr>
              <a:t> 2</a:t>
            </a:r>
            <a:r>
              <a:rPr lang="en-US" b="true" sz="2799" strike="noStrike" u="none">
                <a:solidFill>
                  <a:srgbClr val="0F4662"/>
                </a:solidFill>
                <a:latin typeface="Quicksand Bold"/>
                <a:ea typeface="Quicksand Bold"/>
                <a:cs typeface="Quicksand Bold"/>
                <a:sym typeface="Quicksand Bold"/>
              </a:rPr>
              <a:t>:</a:t>
            </a:r>
            <a:r>
              <a:rPr lang="en-US" b="true" sz="2799" strike="noStrike" u="none">
                <a:solidFill>
                  <a:srgbClr val="0F4662"/>
                </a:solidFill>
                <a:latin typeface="Quicksand Bold"/>
                <a:ea typeface="Quicksand Bold"/>
                <a:cs typeface="Quicksand Bold"/>
                <a:sym typeface="Quicksand Bold"/>
              </a:rPr>
              <a:t> </a:t>
            </a:r>
            <a:r>
              <a:rPr lang="en-US" b="true" sz="2799" strike="noStrike" u="none">
                <a:solidFill>
                  <a:srgbClr val="0F4662"/>
                </a:solidFill>
                <a:latin typeface="Quicksand Bold"/>
                <a:ea typeface="Quicksand Bold"/>
                <a:cs typeface="Quicksand Bold"/>
                <a:sym typeface="Quicksand Bold"/>
              </a:rPr>
              <a:t>E</a:t>
            </a:r>
            <a:r>
              <a:rPr lang="en-US" b="true" sz="2799" strike="noStrike" u="none">
                <a:solidFill>
                  <a:srgbClr val="0F4662"/>
                </a:solidFill>
                <a:latin typeface="Quicksand Bold"/>
                <a:ea typeface="Quicksand Bold"/>
                <a:cs typeface="Quicksand Bold"/>
                <a:sym typeface="Quicksand Bold"/>
              </a:rPr>
              <a:t>th</a:t>
            </a:r>
            <a:r>
              <a:rPr lang="en-US" b="true" sz="2799" strike="noStrike" u="none">
                <a:solidFill>
                  <a:srgbClr val="0F4662"/>
                </a:solidFill>
                <a:latin typeface="Quicksand Bold"/>
                <a:ea typeface="Quicksand Bold"/>
                <a:cs typeface="Quicksand Bold"/>
                <a:sym typeface="Quicksand Bold"/>
              </a:rPr>
              <a:t>erific</a:t>
            </a:r>
            <a:r>
              <a:rPr lang="en-US" b="true" sz="2799" strike="noStrike" u="none">
                <a:solidFill>
                  <a:srgbClr val="0F4662"/>
                </a:solidFill>
                <a:latin typeface="Quicksand Bold"/>
                <a:ea typeface="Quicksand Bold"/>
                <a:cs typeface="Quicksand Bold"/>
                <a:sym typeface="Quicksand Bold"/>
              </a:rPr>
              <a:t>ation </a:t>
            </a:r>
            <a:r>
              <a:rPr lang="en-US" b="true" sz="2799" strike="noStrike" u="none">
                <a:solidFill>
                  <a:srgbClr val="0F4662"/>
                </a:solidFill>
                <a:latin typeface="Quicksand Bold"/>
                <a:ea typeface="Quicksand Bold"/>
                <a:cs typeface="Quicksand Bold"/>
                <a:sym typeface="Quicksand Bold"/>
              </a:rPr>
              <a:t>with M</a:t>
            </a:r>
            <a:r>
              <a:rPr lang="en-US" b="true" sz="2799" strike="noStrike" u="none">
                <a:solidFill>
                  <a:srgbClr val="0F4662"/>
                </a:solidFill>
                <a:latin typeface="Quicksand Bold"/>
                <a:ea typeface="Quicksand Bold"/>
                <a:cs typeface="Quicksand Bold"/>
                <a:sym typeface="Quicksand Bold"/>
              </a:rPr>
              <a:t>et</a:t>
            </a:r>
            <a:r>
              <a:rPr lang="en-US" b="true" sz="2799" strike="noStrike" u="none">
                <a:solidFill>
                  <a:srgbClr val="0F4662"/>
                </a:solidFill>
                <a:latin typeface="Quicksand Bold"/>
                <a:ea typeface="Quicksand Bold"/>
                <a:cs typeface="Quicksand Bold"/>
                <a:sym typeface="Quicksand Bold"/>
              </a:rPr>
              <a:t>hyl Chlor</a:t>
            </a:r>
            <a:r>
              <a:rPr lang="en-US" b="true" sz="2799" strike="noStrike" u="none">
                <a:solidFill>
                  <a:srgbClr val="0F4662"/>
                </a:solidFill>
                <a:latin typeface="Quicksand Bold"/>
                <a:ea typeface="Quicksand Bold"/>
                <a:cs typeface="Quicksand Bold"/>
                <a:sym typeface="Quicksand Bold"/>
              </a:rPr>
              <a:t>i</a:t>
            </a:r>
            <a:r>
              <a:rPr lang="en-US" b="true" sz="2799" strike="noStrike" u="none">
                <a:solidFill>
                  <a:srgbClr val="0F4662"/>
                </a:solidFill>
                <a:latin typeface="Quicksand Bold"/>
                <a:ea typeface="Quicksand Bold"/>
                <a:cs typeface="Quicksand Bold"/>
                <a:sym typeface="Quicksand Bold"/>
              </a:rPr>
              <a:t>de and S</a:t>
            </a:r>
            <a:r>
              <a:rPr lang="en-US" b="true" sz="2799" strike="noStrike" u="none">
                <a:solidFill>
                  <a:srgbClr val="0F4662"/>
                </a:solidFill>
                <a:latin typeface="Quicksand Bold"/>
                <a:ea typeface="Quicksand Bold"/>
                <a:cs typeface="Quicksand Bold"/>
                <a:sym typeface="Quicksand Bold"/>
              </a:rPr>
              <a:t>o</a:t>
            </a:r>
            <a:r>
              <a:rPr lang="en-US" b="true" sz="2799" strike="noStrike" u="none">
                <a:solidFill>
                  <a:srgbClr val="0F4662"/>
                </a:solidFill>
                <a:latin typeface="Quicksand Bold"/>
                <a:ea typeface="Quicksand Bold"/>
                <a:cs typeface="Quicksand Bold"/>
                <a:sym typeface="Quicksand Bold"/>
              </a:rPr>
              <a:t>dium Cya</a:t>
            </a:r>
            <a:r>
              <a:rPr lang="en-US" b="true" sz="2799" strike="noStrike" u="none">
                <a:solidFill>
                  <a:srgbClr val="0F4662"/>
                </a:solidFill>
                <a:latin typeface="Quicksand Bold"/>
                <a:ea typeface="Quicksand Bold"/>
                <a:cs typeface="Quicksand Bold"/>
                <a:sym typeface="Quicksand Bold"/>
              </a:rPr>
              <a:t>n</a:t>
            </a:r>
            <a:r>
              <a:rPr lang="en-US" b="true" sz="2799" strike="noStrike" u="none">
                <a:solidFill>
                  <a:srgbClr val="0F4662"/>
                </a:solidFill>
                <a:latin typeface="Quicksand Bold"/>
                <a:ea typeface="Quicksand Bold"/>
                <a:cs typeface="Quicksand Bold"/>
                <a:sym typeface="Quicksand Bold"/>
              </a:rPr>
              <a:t>ide</a:t>
            </a:r>
          </a:p>
        </p:txBody>
      </p:sp>
      <p:sp>
        <p:nvSpPr>
          <p:cNvPr name="TextBox 11" id="11"/>
          <p:cNvSpPr txBox="true"/>
          <p:nvPr/>
        </p:nvSpPr>
        <p:spPr>
          <a:xfrm rot="0">
            <a:off x="-2314128" y="6254346"/>
            <a:ext cx="5348229" cy="834390"/>
          </a:xfrm>
          <a:prstGeom prst="rect">
            <a:avLst/>
          </a:prstGeom>
        </p:spPr>
        <p:txBody>
          <a:bodyPr anchor="t" rtlCol="false" tIns="0" lIns="0" bIns="0" rIns="0">
            <a:spAutoFit/>
          </a:bodyPr>
          <a:lstStyle/>
          <a:p>
            <a:pPr algn="r">
              <a:lnSpc>
                <a:spcPts val="3359"/>
              </a:lnSpc>
            </a:pPr>
            <a:r>
              <a:rPr lang="en-US" sz="2400" b="true">
                <a:solidFill>
                  <a:srgbClr val="0F4662"/>
                </a:solidFill>
                <a:latin typeface="Quicksand Bold"/>
                <a:ea typeface="Quicksand Bold"/>
                <a:cs typeface="Quicksand Bold"/>
                <a:sym typeface="Quicksand Bold"/>
              </a:rPr>
              <a:t>REACTION:</a:t>
            </a:r>
          </a:p>
          <a:p>
            <a:pPr algn="r" marL="0" indent="0" lvl="0">
              <a:lnSpc>
                <a:spcPts val="3359"/>
              </a:lnSpc>
              <a:spcBef>
                <a:spcPct val="0"/>
              </a:spcBef>
            </a:pPr>
            <a:r>
              <a:rPr lang="en-US" sz="2400">
                <a:solidFill>
                  <a:srgbClr val="0F4662"/>
                </a:solidFill>
                <a:latin typeface="Quicksand"/>
                <a:ea typeface="Quicksand"/>
                <a:cs typeface="Quicksand"/>
                <a:sym typeface="Quicksand"/>
              </a:rPr>
              <a:t> </a:t>
            </a:r>
          </a:p>
        </p:txBody>
      </p:sp>
      <p:sp>
        <p:nvSpPr>
          <p:cNvPr name="TextBox 12" id="12"/>
          <p:cNvSpPr txBox="true"/>
          <p:nvPr/>
        </p:nvSpPr>
        <p:spPr>
          <a:xfrm rot="0">
            <a:off x="1425487" y="6706466"/>
            <a:ext cx="11354623" cy="4152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Cellulose-O-Na + CH3Cl + HCHO + NaCN → Cellulose-O-CH2CH(OH)CH3 + NaCl</a:t>
            </a:r>
          </a:p>
        </p:txBody>
      </p:sp>
      <p:sp>
        <p:nvSpPr>
          <p:cNvPr name="TextBox 13" id="13"/>
          <p:cNvSpPr txBox="true"/>
          <p:nvPr/>
        </p:nvSpPr>
        <p:spPr>
          <a:xfrm rot="0">
            <a:off x="-461653" y="7264631"/>
            <a:ext cx="5348229"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REACTION CONDITIONS:</a:t>
            </a:r>
          </a:p>
        </p:txBody>
      </p:sp>
      <p:sp>
        <p:nvSpPr>
          <p:cNvPr name="TextBox 14" id="14"/>
          <p:cNvSpPr txBox="true"/>
          <p:nvPr/>
        </p:nvSpPr>
        <p:spPr>
          <a:xfrm rot="0">
            <a:off x="1425487" y="7727546"/>
            <a:ext cx="11354623" cy="12534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Temperature: 60-80°C Pressure: Slig</a:t>
            </a:r>
            <a:r>
              <a:rPr lang="en-US" sz="2400">
                <a:solidFill>
                  <a:srgbClr val="0F4662"/>
                </a:solidFill>
                <a:latin typeface="Quicksand"/>
                <a:ea typeface="Quicksand"/>
                <a:cs typeface="Quicksand"/>
                <a:sym typeface="Quicksand"/>
              </a:rPr>
              <a:t>ht pressure (1-2 atm) </a:t>
            </a:r>
          </a:p>
          <a:p>
            <a:pPr algn="l">
              <a:lnSpc>
                <a:spcPts val="3359"/>
              </a:lnSpc>
            </a:pPr>
            <a:r>
              <a:rPr lang="en-US" sz="2400">
                <a:solidFill>
                  <a:srgbClr val="0F4662"/>
                </a:solidFill>
                <a:latin typeface="Quicksand"/>
                <a:ea typeface="Quicksand"/>
                <a:cs typeface="Quicksand"/>
                <a:sym typeface="Quicksand"/>
              </a:rPr>
              <a:t>Reaction Time: 3-6 hours</a:t>
            </a:r>
          </a:p>
          <a:p>
            <a:pPr algn="l">
              <a:lnSpc>
                <a:spcPts val="3359"/>
              </a:lnSpc>
            </a:pPr>
            <a:r>
              <a:rPr lang="en-US" sz="2400">
                <a:solidFill>
                  <a:srgbClr val="0F4662"/>
                </a:solidFill>
                <a:latin typeface="Quicksand"/>
                <a:ea typeface="Quicksand"/>
                <a:cs typeface="Quicksand"/>
                <a:sym typeface="Quicksand"/>
              </a:rPr>
              <a:t> </a:t>
            </a:r>
            <a:r>
              <a:rPr lang="en-US" sz="2400" strike="noStrike" u="none">
                <a:solidFill>
                  <a:srgbClr val="0F4662"/>
                </a:solidFill>
                <a:latin typeface="Quicksand"/>
                <a:ea typeface="Quicksand"/>
                <a:cs typeface="Quicksand"/>
                <a:sym typeface="Quicksand"/>
              </a:rPr>
              <a:t>Catalyst: Sodium Cyanide (NaCN) and Formaldehyde (HCHO)</a:t>
            </a:r>
          </a:p>
        </p:txBody>
      </p:sp>
      <p:sp>
        <p:nvSpPr>
          <p:cNvPr name="TextBox 15" id="15"/>
          <p:cNvSpPr txBox="true"/>
          <p:nvPr/>
        </p:nvSpPr>
        <p:spPr>
          <a:xfrm rot="0">
            <a:off x="359986" y="1697286"/>
            <a:ext cx="9703137" cy="438760"/>
          </a:xfrm>
          <a:prstGeom prst="rect">
            <a:avLst/>
          </a:prstGeom>
        </p:spPr>
        <p:txBody>
          <a:bodyPr anchor="t" rtlCol="false" tIns="0" lIns="0" bIns="0" rIns="0">
            <a:spAutoFit/>
          </a:bodyPr>
          <a:lstStyle/>
          <a:p>
            <a:pPr algn="r" marL="0" indent="0" lvl="0">
              <a:lnSpc>
                <a:spcPts val="3641"/>
              </a:lnSpc>
              <a:spcBef>
                <a:spcPct val="0"/>
              </a:spcBef>
            </a:pPr>
            <a:r>
              <a:rPr lang="en-US" b="true" sz="2601">
                <a:solidFill>
                  <a:srgbClr val="0F4662"/>
                </a:solidFill>
                <a:latin typeface="Quicksand Bold"/>
                <a:ea typeface="Quicksand Bold"/>
                <a:cs typeface="Quicksand Bold"/>
                <a:sym typeface="Quicksand Bold"/>
              </a:rPr>
              <a:t>STEP 1 : Alkylation of Cellulose with Sodium Hydroxide </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006649">
            <a:off x="14726906" y="5912562"/>
            <a:ext cx="8606400" cy="6691476"/>
          </a:xfrm>
          <a:custGeom>
            <a:avLst/>
            <a:gdLst/>
            <a:ahLst/>
            <a:cxnLst/>
            <a:rect r="r" b="b" t="t" l="l"/>
            <a:pathLst>
              <a:path h="6691476" w="8606400">
                <a:moveTo>
                  <a:pt x="0" y="0"/>
                </a:moveTo>
                <a:lnTo>
                  <a:pt x="8606400" y="0"/>
                </a:lnTo>
                <a:lnTo>
                  <a:pt x="8606400" y="6691476"/>
                </a:lnTo>
                <a:lnTo>
                  <a:pt x="0" y="6691476"/>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3586" y="537845"/>
            <a:ext cx="7946705" cy="49085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 Step 3: Etherification with Propylene Oxide</a:t>
            </a:r>
          </a:p>
        </p:txBody>
      </p:sp>
      <p:sp>
        <p:nvSpPr>
          <p:cNvPr name="Freeform 4" id="4"/>
          <p:cNvSpPr/>
          <p:nvPr/>
        </p:nvSpPr>
        <p:spPr>
          <a:xfrm flipH="false" flipV="false" rot="0">
            <a:off x="15971799" y="35462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303022" y="1150620"/>
            <a:ext cx="5348229" cy="834390"/>
          </a:xfrm>
          <a:prstGeom prst="rect">
            <a:avLst/>
          </a:prstGeom>
        </p:spPr>
        <p:txBody>
          <a:bodyPr anchor="t" rtlCol="false" tIns="0" lIns="0" bIns="0" rIns="0">
            <a:spAutoFit/>
          </a:bodyPr>
          <a:lstStyle/>
          <a:p>
            <a:pPr algn="r">
              <a:lnSpc>
                <a:spcPts val="3359"/>
              </a:lnSpc>
            </a:pPr>
            <a:r>
              <a:rPr lang="en-US" sz="2400" b="true">
                <a:solidFill>
                  <a:srgbClr val="0F4662"/>
                </a:solidFill>
                <a:latin typeface="Quicksand Bold"/>
                <a:ea typeface="Quicksand Bold"/>
                <a:cs typeface="Quicksand Bold"/>
                <a:sym typeface="Quicksand Bold"/>
              </a:rPr>
              <a:t>REACTION:</a:t>
            </a:r>
          </a:p>
          <a:p>
            <a:pPr algn="r" marL="0" indent="0" lvl="0">
              <a:lnSpc>
                <a:spcPts val="3359"/>
              </a:lnSpc>
              <a:spcBef>
                <a:spcPct val="0"/>
              </a:spcBef>
            </a:pPr>
            <a:r>
              <a:rPr lang="en-US" sz="2400">
                <a:solidFill>
                  <a:srgbClr val="0F4662"/>
                </a:solidFill>
                <a:latin typeface="Quicksand"/>
                <a:ea typeface="Quicksand"/>
                <a:cs typeface="Quicksand"/>
                <a:sym typeface="Quicksand"/>
              </a:rPr>
              <a:t> </a:t>
            </a:r>
          </a:p>
        </p:txBody>
      </p:sp>
      <p:sp>
        <p:nvSpPr>
          <p:cNvPr name="TextBox 7" id="7"/>
          <p:cNvSpPr txBox="true"/>
          <p:nvPr/>
        </p:nvSpPr>
        <p:spPr>
          <a:xfrm rot="0">
            <a:off x="1503885" y="1569720"/>
            <a:ext cx="11497349" cy="4152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 Cellulose-O-Na + C3H6O → Cellulose-O-CH2CH(OH)CH3 + NaOH</a:t>
            </a:r>
          </a:p>
        </p:txBody>
      </p:sp>
      <p:sp>
        <p:nvSpPr>
          <p:cNvPr name="TextBox 8" id="8"/>
          <p:cNvSpPr txBox="true"/>
          <p:nvPr/>
        </p:nvSpPr>
        <p:spPr>
          <a:xfrm rot="0">
            <a:off x="-297260" y="2108835"/>
            <a:ext cx="5348229"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REACTION CONDITIONS:</a:t>
            </a:r>
          </a:p>
        </p:txBody>
      </p:sp>
      <p:sp>
        <p:nvSpPr>
          <p:cNvPr name="TextBox 9" id="9"/>
          <p:cNvSpPr txBox="true"/>
          <p:nvPr/>
        </p:nvSpPr>
        <p:spPr>
          <a:xfrm rot="0">
            <a:off x="1503885" y="2699385"/>
            <a:ext cx="11497349" cy="16725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Temperature: 60-80°C </a:t>
            </a:r>
          </a:p>
          <a:p>
            <a:pPr algn="l">
              <a:lnSpc>
                <a:spcPts val="3359"/>
              </a:lnSpc>
            </a:pPr>
            <a:r>
              <a:rPr lang="en-US" sz="2400">
                <a:solidFill>
                  <a:srgbClr val="0F4662"/>
                </a:solidFill>
                <a:latin typeface="Quicksand"/>
                <a:ea typeface="Quicksand"/>
                <a:cs typeface="Quicksand"/>
                <a:sym typeface="Quicksand"/>
              </a:rPr>
              <a:t>Pressure: Slight pressure (1-2 atm)</a:t>
            </a:r>
          </a:p>
          <a:p>
            <a:pPr algn="l">
              <a:lnSpc>
                <a:spcPts val="3359"/>
              </a:lnSpc>
            </a:pPr>
            <a:r>
              <a:rPr lang="en-US" sz="2400">
                <a:solidFill>
                  <a:srgbClr val="0F4662"/>
                </a:solidFill>
                <a:latin typeface="Quicksand"/>
                <a:ea typeface="Quicksand"/>
                <a:cs typeface="Quicksand"/>
                <a:sym typeface="Quicksand"/>
              </a:rPr>
              <a:t> Reaction Time</a:t>
            </a:r>
            <a:r>
              <a:rPr lang="en-US" sz="2400">
                <a:solidFill>
                  <a:srgbClr val="0F4662"/>
                </a:solidFill>
                <a:latin typeface="Quicksand"/>
                <a:ea typeface="Quicksand"/>
                <a:cs typeface="Quicksand"/>
                <a:sym typeface="Quicksand"/>
              </a:rPr>
              <a:t>: 3-5 hours </a:t>
            </a:r>
          </a:p>
          <a:p>
            <a:pPr algn="l">
              <a:lnSpc>
                <a:spcPts val="3359"/>
              </a:lnSpc>
            </a:pPr>
            <a:r>
              <a:rPr lang="en-US" sz="2400">
                <a:solidFill>
                  <a:srgbClr val="0F4662"/>
                </a:solidFill>
                <a:latin typeface="Quicksand"/>
                <a:ea typeface="Quicksand"/>
                <a:cs typeface="Quicksand"/>
                <a:sym typeface="Quicksand"/>
              </a:rPr>
              <a:t>Catalyst: Propylene Oxide (C3H6O)</a:t>
            </a:r>
          </a:p>
        </p:txBody>
      </p:sp>
      <p:sp>
        <p:nvSpPr>
          <p:cNvPr name="TextBox 10" id="10"/>
          <p:cNvSpPr txBox="true"/>
          <p:nvPr/>
        </p:nvSpPr>
        <p:spPr>
          <a:xfrm rot="0">
            <a:off x="793586" y="4412119"/>
            <a:ext cx="17411547" cy="5934710"/>
          </a:xfrm>
          <a:prstGeom prst="rect">
            <a:avLst/>
          </a:prstGeom>
        </p:spPr>
        <p:txBody>
          <a:bodyPr anchor="t" rtlCol="false" tIns="0" lIns="0" bIns="0" rIns="0">
            <a:spAutoFit/>
          </a:bodyPr>
          <a:lstStyle/>
          <a:p>
            <a:pPr algn="ctr">
              <a:lnSpc>
                <a:spcPts val="3639"/>
              </a:lnSpc>
              <a:spcBef>
                <a:spcPct val="0"/>
              </a:spcBef>
            </a:pPr>
            <a:r>
              <a:rPr lang="en-US" sz="2599">
                <a:solidFill>
                  <a:srgbClr val="0F4662"/>
                </a:solidFill>
                <a:latin typeface="Quicksand"/>
                <a:ea typeface="Quicksand"/>
                <a:cs typeface="Quicksand"/>
                <a:sym typeface="Quicksand"/>
              </a:rPr>
              <a:t> </a:t>
            </a:r>
          </a:p>
          <a:p>
            <a:pPr algn="ctr">
              <a:lnSpc>
                <a:spcPts val="3639"/>
              </a:lnSpc>
              <a:spcBef>
                <a:spcPct val="0"/>
              </a:spcBef>
            </a:pPr>
            <a:r>
              <a:rPr lang="en-US" b="true" sz="2599">
                <a:solidFill>
                  <a:srgbClr val="0F4662"/>
                </a:solidFill>
                <a:latin typeface="Quicksand Bold"/>
                <a:ea typeface="Quicksand Bold"/>
                <a:cs typeface="Quicksand Bold"/>
                <a:sym typeface="Quicksand Bold"/>
              </a:rPr>
              <a:t> Comparision between two methods:</a:t>
            </a:r>
          </a:p>
          <a:p>
            <a:pPr algn="ctr">
              <a:lnSpc>
                <a:spcPts val="3639"/>
              </a:lnSpc>
              <a:spcBef>
                <a:spcPct val="0"/>
              </a:spcBef>
            </a:pPr>
          </a:p>
          <a:p>
            <a:pPr algn="l" marL="561339" indent="-280669" lvl="1">
              <a:lnSpc>
                <a:spcPts val="3639"/>
              </a:lnSpc>
              <a:buFont typeface="Arial"/>
              <a:buChar char="•"/>
            </a:pPr>
            <a:r>
              <a:rPr lang="en-US" sz="2599">
                <a:solidFill>
                  <a:srgbClr val="0F4662"/>
                </a:solidFill>
                <a:latin typeface="Quicksand"/>
                <a:ea typeface="Quicksand"/>
                <a:cs typeface="Quicksand"/>
                <a:sym typeface="Quicksand"/>
              </a:rPr>
              <a:t> </a:t>
            </a:r>
            <a:r>
              <a:rPr lang="en-US" b="true" sz="2599">
                <a:solidFill>
                  <a:srgbClr val="0F4662"/>
                </a:solidFill>
                <a:latin typeface="Quicksand Bold"/>
                <a:ea typeface="Quicksand Bold"/>
                <a:cs typeface="Quicksand Bold"/>
                <a:sym typeface="Quicksand Bold"/>
              </a:rPr>
              <a:t>Alkylation and Etherification Method</a:t>
            </a:r>
            <a:r>
              <a:rPr lang="en-US" sz="2599">
                <a:solidFill>
                  <a:srgbClr val="0F4662"/>
                </a:solidFill>
                <a:latin typeface="Quicksand"/>
                <a:ea typeface="Quicksand"/>
                <a:cs typeface="Quicksand"/>
                <a:sym typeface="Quicksand"/>
              </a:rPr>
              <a:t>: Higher yield (~95-98%) </a:t>
            </a:r>
          </a:p>
          <a:p>
            <a:pPr algn="l" marL="561339" indent="-280669" lvl="1">
              <a:lnSpc>
                <a:spcPts val="3639"/>
              </a:lnSpc>
              <a:buFont typeface="Arial"/>
              <a:buChar char="•"/>
            </a:pPr>
            <a:r>
              <a:rPr lang="en-US" sz="2599">
                <a:solidFill>
                  <a:srgbClr val="0F4662"/>
                </a:solidFill>
                <a:latin typeface="Quicksand"/>
                <a:ea typeface="Quicksand"/>
                <a:cs typeface="Quicksand"/>
                <a:sym typeface="Quicksand"/>
              </a:rPr>
              <a:t>Requires two separate reactors for alkylation and etherification.</a:t>
            </a:r>
          </a:p>
          <a:p>
            <a:pPr algn="l" marL="561339" indent="-280669" lvl="1">
              <a:lnSpc>
                <a:spcPts val="3639"/>
              </a:lnSpc>
              <a:buFont typeface="Arial"/>
              <a:buChar char="•"/>
            </a:pPr>
            <a:r>
              <a:rPr lang="en-US" sz="2599">
                <a:solidFill>
                  <a:srgbClr val="0F4662"/>
                </a:solidFill>
                <a:latin typeface="Quicksand"/>
                <a:ea typeface="Quicksand"/>
                <a:cs typeface="Quicksand"/>
                <a:sym typeface="Quicksand"/>
              </a:rPr>
              <a:t> Longer reaction time (5-10 hours).</a:t>
            </a:r>
          </a:p>
          <a:p>
            <a:pPr algn="l" marL="561339" indent="-280669" lvl="1">
              <a:lnSpc>
                <a:spcPts val="3639"/>
              </a:lnSpc>
              <a:buFont typeface="Arial"/>
              <a:buChar char="•"/>
            </a:pPr>
            <a:r>
              <a:rPr lang="en-US" sz="2599">
                <a:solidFill>
                  <a:srgbClr val="0F4662"/>
                </a:solidFill>
                <a:latin typeface="Quicksand"/>
                <a:ea typeface="Quicksand"/>
                <a:cs typeface="Quicksand"/>
                <a:sym typeface="Quicksand"/>
              </a:rPr>
              <a:t> More control over the degree of substitution.</a:t>
            </a:r>
          </a:p>
          <a:p>
            <a:pPr algn="l" marL="561339" indent="-280669" lvl="1">
              <a:lnSpc>
                <a:spcPts val="3639"/>
              </a:lnSpc>
              <a:buFont typeface="Arial"/>
              <a:buChar char="•"/>
            </a:pPr>
            <a:r>
              <a:rPr lang="en-US" sz="2599">
                <a:solidFill>
                  <a:srgbClr val="0F4662"/>
                </a:solidFill>
                <a:latin typeface="Quicksand"/>
                <a:ea typeface="Quicksand"/>
                <a:cs typeface="Quicksand"/>
                <a:sym typeface="Quicksand"/>
              </a:rPr>
              <a:t> </a:t>
            </a:r>
            <a:r>
              <a:rPr lang="en-US" b="true" sz="2599">
                <a:solidFill>
                  <a:srgbClr val="0F4662"/>
                </a:solidFill>
                <a:latin typeface="Quicksand Bold"/>
                <a:ea typeface="Quicksand Bold"/>
                <a:cs typeface="Quicksand Bold"/>
                <a:sym typeface="Quicksand Bold"/>
              </a:rPr>
              <a:t>Direct Etherification Method</a:t>
            </a:r>
            <a:r>
              <a:rPr lang="en-US" sz="2599">
                <a:solidFill>
                  <a:srgbClr val="0F4662"/>
                </a:solidFill>
                <a:latin typeface="Quicksand"/>
                <a:ea typeface="Quicksand"/>
                <a:cs typeface="Quicksand"/>
                <a:sym typeface="Quicksand"/>
              </a:rPr>
              <a:t>: Simpler process with a single reactor. </a:t>
            </a:r>
          </a:p>
          <a:p>
            <a:pPr algn="l" marL="561339" indent="-280669" lvl="1">
              <a:lnSpc>
                <a:spcPts val="3639"/>
              </a:lnSpc>
              <a:buFont typeface="Arial"/>
              <a:buChar char="•"/>
            </a:pPr>
            <a:r>
              <a:rPr lang="en-US" sz="2599">
                <a:solidFill>
                  <a:srgbClr val="0F4662"/>
                </a:solidFill>
                <a:latin typeface="Quicksand"/>
                <a:ea typeface="Quicksand"/>
                <a:cs typeface="Quicksand"/>
                <a:sym typeface="Quicksand"/>
              </a:rPr>
              <a:t>Shorter reaction time (4-8 hours). </a:t>
            </a:r>
          </a:p>
          <a:p>
            <a:pPr algn="l" marL="561339" indent="-280669" lvl="1">
              <a:lnSpc>
                <a:spcPts val="3639"/>
              </a:lnSpc>
              <a:buFont typeface="Arial"/>
              <a:buChar char="•"/>
            </a:pPr>
            <a:r>
              <a:rPr lang="en-US" sz="2599">
                <a:solidFill>
                  <a:srgbClr val="0F4662"/>
                </a:solidFill>
                <a:latin typeface="Quicksand"/>
                <a:ea typeface="Quicksand"/>
                <a:cs typeface="Quicksand"/>
                <a:sym typeface="Quicksand"/>
              </a:rPr>
              <a:t>Lower yield (~90-93%).</a:t>
            </a:r>
          </a:p>
          <a:p>
            <a:pPr algn="l" marL="561339" indent="-280669" lvl="1">
              <a:lnSpc>
                <a:spcPts val="3639"/>
              </a:lnSpc>
              <a:buFont typeface="Arial"/>
              <a:buChar char="•"/>
            </a:pPr>
            <a:r>
              <a:rPr lang="en-US" sz="2599">
                <a:solidFill>
                  <a:srgbClr val="0F4662"/>
                </a:solidFill>
                <a:latin typeface="Quicksand"/>
                <a:ea typeface="Quicksand"/>
                <a:cs typeface="Quicksand"/>
                <a:sym typeface="Quicksand"/>
              </a:rPr>
              <a:t> Less control over the degree of substitution.</a:t>
            </a:r>
          </a:p>
          <a:p>
            <a:pPr algn="ctr">
              <a:lnSpc>
                <a:spcPts val="3639"/>
              </a:lnSpc>
              <a:spcBef>
                <a:spcPct val="0"/>
              </a:spcBef>
            </a:pPr>
          </a:p>
          <a:p>
            <a:pPr algn="ctr">
              <a:lnSpc>
                <a:spcPts val="3639"/>
              </a:lnSpc>
              <a:spcBef>
                <a:spcPct val="0"/>
              </a:spcBef>
            </a:pP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5875111" y="0"/>
            <a:ext cx="2412889" cy="10271151"/>
            <a:chOff x="0" y="0"/>
            <a:chExt cx="635494" cy="2705159"/>
          </a:xfrm>
        </p:grpSpPr>
        <p:sp>
          <p:nvSpPr>
            <p:cNvPr name="Freeform 3" id="3"/>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4" id="4"/>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497114" y="534988"/>
            <a:ext cx="15700484" cy="946149"/>
          </a:xfrm>
          <a:prstGeom prst="rect">
            <a:avLst/>
          </a:prstGeom>
        </p:spPr>
        <p:txBody>
          <a:bodyPr anchor="t" rtlCol="false" tIns="0" lIns="0" bIns="0" rIns="0">
            <a:spAutoFit/>
          </a:bodyPr>
          <a:lstStyle/>
          <a:p>
            <a:pPr algn="ctr">
              <a:lnSpc>
                <a:spcPts val="7700"/>
              </a:lnSpc>
            </a:pPr>
            <a:r>
              <a:rPr lang="en-US" b="true" sz="5500" i="true">
                <a:solidFill>
                  <a:srgbClr val="0F4662"/>
                </a:solidFill>
                <a:latin typeface="Cormorant Garamond Bold Italics"/>
                <a:ea typeface="Cormorant Garamond Bold Italics"/>
                <a:cs typeface="Cormorant Garamond Bold Italics"/>
                <a:sym typeface="Cormorant Garamond Bold Italics"/>
              </a:rPr>
              <a:t>Reasons Why the Sodium Cyanide Route is Not Preferred</a:t>
            </a:r>
          </a:p>
        </p:txBody>
      </p:sp>
      <p:sp>
        <p:nvSpPr>
          <p:cNvPr name="TextBox 6" id="6"/>
          <p:cNvSpPr txBox="true"/>
          <p:nvPr/>
        </p:nvSpPr>
        <p:spPr>
          <a:xfrm rot="0">
            <a:off x="344696" y="1701325"/>
            <a:ext cx="14692826" cy="8986520"/>
          </a:xfrm>
          <a:prstGeom prst="rect">
            <a:avLst/>
          </a:prstGeom>
        </p:spPr>
        <p:txBody>
          <a:bodyPr anchor="t" rtlCol="false" tIns="0" lIns="0" bIns="0" rIns="0">
            <a:spAutoFit/>
          </a:bodyPr>
          <a:lstStyle/>
          <a:p>
            <a:pPr algn="l" marL="690881" indent="-345440" lvl="1">
              <a:lnSpc>
                <a:spcPts val="4480"/>
              </a:lnSpc>
              <a:buFont typeface="Arial"/>
              <a:buChar char="•"/>
            </a:pPr>
            <a:r>
              <a:rPr lang="en-US" b="true" sz="3200">
                <a:solidFill>
                  <a:srgbClr val="7994A0"/>
                </a:solidFill>
                <a:latin typeface="Roboto Bold"/>
                <a:ea typeface="Roboto Bold"/>
                <a:cs typeface="Roboto Bold"/>
                <a:sym typeface="Roboto Bold"/>
              </a:rPr>
              <a:t>Highly Toxic</a:t>
            </a:r>
            <a:r>
              <a:rPr lang="en-US" sz="3200">
                <a:solidFill>
                  <a:srgbClr val="7994A0"/>
                </a:solidFill>
                <a:latin typeface="Roboto"/>
                <a:ea typeface="Roboto"/>
                <a:cs typeface="Roboto"/>
                <a:sym typeface="Roboto"/>
              </a:rPr>
              <a:t>:</a:t>
            </a:r>
          </a:p>
          <a:p>
            <a:pPr algn="l" marL="690881" indent="-345440" lvl="1">
              <a:lnSpc>
                <a:spcPts val="4480"/>
              </a:lnSpc>
              <a:buFont typeface="Arial"/>
              <a:buChar char="•"/>
            </a:pPr>
            <a:r>
              <a:rPr lang="en-US" sz="3200">
                <a:solidFill>
                  <a:srgbClr val="7994A0"/>
                </a:solidFill>
                <a:latin typeface="Roboto"/>
                <a:ea typeface="Roboto"/>
                <a:cs typeface="Roboto"/>
                <a:sym typeface="Roboto"/>
              </a:rPr>
              <a:t> Sodium cyanide is extremely poisonous, posing severe health risks through inhalation, ingestion, or skin contact.</a:t>
            </a:r>
          </a:p>
          <a:p>
            <a:pPr algn="l" marL="690881" indent="-345440" lvl="1">
              <a:lnSpc>
                <a:spcPts val="4480"/>
              </a:lnSpc>
              <a:buFont typeface="Arial"/>
              <a:buChar char="•"/>
            </a:pPr>
            <a:r>
              <a:rPr lang="en-US" b="true" sz="3200">
                <a:solidFill>
                  <a:srgbClr val="7994A0"/>
                </a:solidFill>
                <a:latin typeface="Roboto Bold"/>
                <a:ea typeface="Roboto Bold"/>
                <a:cs typeface="Roboto Bold"/>
                <a:sym typeface="Roboto Bold"/>
              </a:rPr>
              <a:t>Environmental Hazards</a:t>
            </a:r>
            <a:r>
              <a:rPr lang="en-US" sz="3200">
                <a:solidFill>
                  <a:srgbClr val="7994A0"/>
                </a:solidFill>
                <a:latin typeface="Roboto"/>
                <a:ea typeface="Roboto"/>
                <a:cs typeface="Roboto"/>
                <a:sym typeface="Roboto"/>
              </a:rPr>
              <a:t>:</a:t>
            </a:r>
          </a:p>
          <a:p>
            <a:pPr algn="l" marL="690881" indent="-345440" lvl="1">
              <a:lnSpc>
                <a:spcPts val="4480"/>
              </a:lnSpc>
              <a:buFont typeface="Arial"/>
              <a:buChar char="•"/>
            </a:pPr>
            <a:r>
              <a:rPr lang="en-US" sz="3200">
                <a:solidFill>
                  <a:srgbClr val="7994A0"/>
                </a:solidFill>
                <a:latin typeface="Roboto"/>
                <a:ea typeface="Roboto"/>
                <a:cs typeface="Roboto"/>
                <a:sym typeface="Roboto"/>
              </a:rPr>
              <a:t> Accidental release can cause serious contamination to soil and water bodies, affecting ecosystems.</a:t>
            </a:r>
          </a:p>
          <a:p>
            <a:pPr algn="l" marL="690881" indent="-345440" lvl="1">
              <a:lnSpc>
                <a:spcPts val="4480"/>
              </a:lnSpc>
              <a:buFont typeface="Arial"/>
              <a:buChar char="•"/>
            </a:pPr>
            <a:r>
              <a:rPr lang="en-US" b="true" sz="3200">
                <a:solidFill>
                  <a:srgbClr val="7994A0"/>
                </a:solidFill>
                <a:latin typeface="Roboto Bold"/>
                <a:ea typeface="Roboto Bold"/>
                <a:cs typeface="Roboto Bold"/>
                <a:sym typeface="Roboto Bold"/>
              </a:rPr>
              <a:t>Strict Regulatory Controls</a:t>
            </a:r>
            <a:r>
              <a:rPr lang="en-US" sz="3200">
                <a:solidFill>
                  <a:srgbClr val="7994A0"/>
                </a:solidFill>
                <a:latin typeface="Roboto"/>
                <a:ea typeface="Roboto"/>
                <a:cs typeface="Roboto"/>
                <a:sym typeface="Roboto"/>
              </a:rPr>
              <a:t>:</a:t>
            </a:r>
          </a:p>
          <a:p>
            <a:pPr algn="l" marL="690881" indent="-345440" lvl="1">
              <a:lnSpc>
                <a:spcPts val="4480"/>
              </a:lnSpc>
              <a:buFont typeface="Arial"/>
              <a:buChar char="•"/>
            </a:pPr>
            <a:r>
              <a:rPr lang="en-US" sz="3200">
                <a:solidFill>
                  <a:srgbClr val="7994A0"/>
                </a:solidFill>
                <a:latin typeface="Roboto"/>
                <a:ea typeface="Roboto"/>
                <a:cs typeface="Roboto"/>
                <a:sym typeface="Roboto"/>
              </a:rPr>
              <a:t> Due to its toxicity, its use, transport, and disposal are heavily regulated, increasing compliance costs.</a:t>
            </a:r>
          </a:p>
          <a:p>
            <a:pPr algn="l" marL="690881" indent="-345440" lvl="1">
              <a:lnSpc>
                <a:spcPts val="4480"/>
              </a:lnSpc>
              <a:buFont typeface="Arial"/>
              <a:buChar char="•"/>
            </a:pPr>
            <a:r>
              <a:rPr lang="en-US" b="true" sz="3200">
                <a:solidFill>
                  <a:srgbClr val="7994A0"/>
                </a:solidFill>
                <a:latin typeface="Roboto Bold"/>
                <a:ea typeface="Roboto Bold"/>
                <a:cs typeface="Roboto Bold"/>
                <a:sym typeface="Roboto Bold"/>
              </a:rPr>
              <a:t>Risk of Cyanide Poisoning</a:t>
            </a:r>
            <a:r>
              <a:rPr lang="en-US" sz="3200">
                <a:solidFill>
                  <a:srgbClr val="7994A0"/>
                </a:solidFill>
                <a:latin typeface="Roboto"/>
                <a:ea typeface="Roboto"/>
                <a:cs typeface="Roboto"/>
                <a:sym typeface="Roboto"/>
              </a:rPr>
              <a:t>:</a:t>
            </a:r>
          </a:p>
          <a:p>
            <a:pPr algn="l" marL="690881" indent="-345440" lvl="1">
              <a:lnSpc>
                <a:spcPts val="4480"/>
              </a:lnSpc>
              <a:buFont typeface="Arial"/>
              <a:buChar char="•"/>
            </a:pPr>
            <a:r>
              <a:rPr lang="en-US" sz="3200">
                <a:solidFill>
                  <a:srgbClr val="7994A0"/>
                </a:solidFill>
                <a:latin typeface="Roboto"/>
                <a:ea typeface="Roboto"/>
                <a:cs typeface="Roboto"/>
                <a:sym typeface="Roboto"/>
              </a:rPr>
              <a:t> Even small mishandling can lead to fatal exposure for workers, requiring specialized training and protective equipment.</a:t>
            </a:r>
          </a:p>
          <a:p>
            <a:pPr algn="l" marL="690881" indent="-345440" lvl="1">
              <a:lnSpc>
                <a:spcPts val="4480"/>
              </a:lnSpc>
              <a:buFont typeface="Arial"/>
              <a:buChar char="•"/>
            </a:pPr>
            <a:r>
              <a:rPr lang="en-US" b="true" sz="3200">
                <a:solidFill>
                  <a:srgbClr val="7994A0"/>
                </a:solidFill>
                <a:latin typeface="Roboto Bold"/>
                <a:ea typeface="Roboto Bold"/>
                <a:cs typeface="Roboto Bold"/>
                <a:sym typeface="Roboto Bold"/>
              </a:rPr>
              <a:t>Safer Alternatives Available</a:t>
            </a:r>
            <a:r>
              <a:rPr lang="en-US" sz="3200">
                <a:solidFill>
                  <a:srgbClr val="7994A0"/>
                </a:solidFill>
                <a:latin typeface="Roboto"/>
                <a:ea typeface="Roboto"/>
                <a:cs typeface="Roboto"/>
                <a:sym typeface="Roboto"/>
              </a:rPr>
              <a:t>:</a:t>
            </a:r>
          </a:p>
          <a:p>
            <a:pPr algn="l" marL="690881" indent="-345440" lvl="1">
              <a:lnSpc>
                <a:spcPts val="4480"/>
              </a:lnSpc>
              <a:buFont typeface="Arial"/>
              <a:buChar char="•"/>
            </a:pPr>
            <a:r>
              <a:rPr lang="en-US" sz="3200">
                <a:solidFill>
                  <a:srgbClr val="7994A0"/>
                </a:solidFill>
                <a:latin typeface="Roboto"/>
                <a:ea typeface="Roboto"/>
                <a:cs typeface="Roboto"/>
                <a:sym typeface="Roboto"/>
              </a:rPr>
              <a:t> Modern synthesis routes now favor greener and safer reagents, reducing reliance on hazardous chemicals like cyanide.</a:t>
            </a:r>
          </a:p>
          <a:p>
            <a:pPr algn="l" marL="690881" indent="-345440" lvl="1">
              <a:lnSpc>
                <a:spcPts val="4480"/>
              </a:lnSpc>
              <a:buFont typeface="Arial"/>
              <a:buChar char="•"/>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16</a:t>
            </a:r>
          </a:p>
        </p:txBody>
      </p:sp>
      <p:sp>
        <p:nvSpPr>
          <p:cNvPr name="Freeform 8" id="8"/>
          <p:cNvSpPr/>
          <p:nvPr/>
        </p:nvSpPr>
        <p:spPr>
          <a:xfrm flipH="false" flipV="false" rot="-2006649">
            <a:off x="12579520" y="6562688"/>
            <a:ext cx="8606400" cy="6691476"/>
          </a:xfrm>
          <a:custGeom>
            <a:avLst/>
            <a:gdLst/>
            <a:ahLst/>
            <a:cxnLst/>
            <a:rect r="r" b="b" t="t" l="l"/>
            <a:pathLst>
              <a:path h="6691476" w="8606400">
                <a:moveTo>
                  <a:pt x="0" y="0"/>
                </a:moveTo>
                <a:lnTo>
                  <a:pt x="8606400" y="0"/>
                </a:lnTo>
                <a:lnTo>
                  <a:pt x="8606400" y="6691476"/>
                </a:lnTo>
                <a:lnTo>
                  <a:pt x="0" y="6691476"/>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508008" y="2857500"/>
            <a:ext cx="15033721" cy="6512560"/>
          </a:xfrm>
          <a:prstGeom prst="rect">
            <a:avLst/>
          </a:prstGeom>
        </p:spPr>
        <p:txBody>
          <a:bodyPr anchor="t" rtlCol="false" tIns="0" lIns="0" bIns="0" rIns="0">
            <a:spAutoFit/>
          </a:bodyPr>
          <a:lstStyle/>
          <a:p>
            <a:pPr algn="l">
              <a:lnSpc>
                <a:spcPts val="4339"/>
              </a:lnSpc>
            </a:pPr>
            <a:r>
              <a:rPr lang="en-US" sz="3099">
                <a:solidFill>
                  <a:srgbClr val="7994A0"/>
                </a:solidFill>
                <a:latin typeface="Roboto"/>
                <a:ea typeface="Roboto"/>
                <a:cs typeface="Roboto"/>
                <a:sym typeface="Roboto"/>
              </a:rPr>
              <a:t>Malathion is an organophosphate insecticide used for pest control in agriculture, public health, and residential settings. It inhibits cholinesterase in insects, leading to paralysis and death. When used as directed, it has low toxicity to humans and degrades quickly in the environment.</a:t>
            </a:r>
          </a:p>
          <a:p>
            <a:pPr algn="l">
              <a:lnSpc>
                <a:spcPts val="4339"/>
              </a:lnSpc>
            </a:pPr>
            <a:r>
              <a:rPr lang="en-US" sz="3099">
                <a:solidFill>
                  <a:srgbClr val="7994A0"/>
                </a:solidFill>
                <a:latin typeface="Roboto"/>
                <a:ea typeface="Roboto"/>
                <a:cs typeface="Roboto"/>
                <a:sym typeface="Roboto"/>
              </a:rPr>
              <a:t>Molecular Formula: C₁₀H₁₉O₆PS₂</a:t>
            </a:r>
          </a:p>
          <a:p>
            <a:pPr algn="l">
              <a:lnSpc>
                <a:spcPts val="4339"/>
              </a:lnSpc>
            </a:pPr>
            <a:r>
              <a:rPr lang="en-US" sz="3099">
                <a:solidFill>
                  <a:srgbClr val="7994A0"/>
                </a:solidFill>
                <a:latin typeface="Roboto"/>
                <a:ea typeface="Roboto"/>
                <a:cs typeface="Roboto"/>
                <a:sym typeface="Roboto"/>
              </a:rPr>
              <a:t>Molecular Weight: ~330.35 g/mol</a:t>
            </a:r>
          </a:p>
          <a:p>
            <a:pPr algn="l">
              <a:lnSpc>
                <a:spcPts val="4339"/>
              </a:lnSpc>
            </a:pPr>
            <a:r>
              <a:rPr lang="en-US" sz="3099">
                <a:solidFill>
                  <a:srgbClr val="7994A0"/>
                </a:solidFill>
                <a:latin typeface="Roboto"/>
                <a:ea typeface="Roboto"/>
                <a:cs typeface="Roboto"/>
                <a:sym typeface="Roboto"/>
              </a:rPr>
              <a:t>Physical Appearance: Pale yellow to brown liquid with a faint odor</a:t>
            </a:r>
          </a:p>
          <a:p>
            <a:pPr algn="l">
              <a:lnSpc>
                <a:spcPts val="4339"/>
              </a:lnSpc>
            </a:pPr>
            <a:r>
              <a:rPr lang="en-US" sz="3099">
                <a:solidFill>
                  <a:srgbClr val="7994A0"/>
                </a:solidFill>
                <a:latin typeface="Roboto"/>
                <a:ea typeface="Roboto"/>
                <a:cs typeface="Roboto"/>
                <a:sym typeface="Roboto"/>
              </a:rPr>
              <a:t>Applications:</a:t>
            </a:r>
          </a:p>
          <a:p>
            <a:pPr algn="l" marL="669289" indent="-334645" lvl="1">
              <a:lnSpc>
                <a:spcPts val="4339"/>
              </a:lnSpc>
              <a:buFont typeface="Arial"/>
              <a:buChar char="•"/>
            </a:pPr>
            <a:r>
              <a:rPr lang="en-US" sz="3099">
                <a:solidFill>
                  <a:srgbClr val="7994A0"/>
                </a:solidFill>
                <a:latin typeface="Roboto"/>
                <a:ea typeface="Roboto"/>
                <a:cs typeface="Roboto"/>
                <a:sym typeface="Roboto"/>
              </a:rPr>
              <a:t>In agriculture, controls pests on fruits, vegetables, and grains.</a:t>
            </a:r>
          </a:p>
          <a:p>
            <a:pPr algn="l" marL="669289" indent="-334645" lvl="1">
              <a:lnSpc>
                <a:spcPts val="4339"/>
              </a:lnSpc>
              <a:buFont typeface="Arial"/>
              <a:buChar char="•"/>
            </a:pPr>
            <a:r>
              <a:rPr lang="en-US" sz="3099">
                <a:solidFill>
                  <a:srgbClr val="7994A0"/>
                </a:solidFill>
                <a:latin typeface="Roboto"/>
                <a:ea typeface="Roboto"/>
                <a:cs typeface="Roboto"/>
                <a:sym typeface="Roboto"/>
              </a:rPr>
              <a:t>In public health, used in mosquito control programs.</a:t>
            </a:r>
          </a:p>
          <a:p>
            <a:pPr algn="l" marL="669289" indent="-334645" lvl="1">
              <a:lnSpc>
                <a:spcPts val="4339"/>
              </a:lnSpc>
              <a:spcBef>
                <a:spcPct val="0"/>
              </a:spcBef>
              <a:buFont typeface="Arial"/>
              <a:buChar char="•"/>
            </a:pPr>
            <a:r>
              <a:rPr lang="en-US" sz="3099">
                <a:solidFill>
                  <a:srgbClr val="7994A0"/>
                </a:solidFill>
                <a:latin typeface="Roboto"/>
                <a:ea typeface="Roboto"/>
                <a:cs typeface="Roboto"/>
                <a:sym typeface="Roboto"/>
              </a:rPr>
              <a:t>I</a:t>
            </a:r>
            <a:r>
              <a:rPr lang="en-US" sz="3099">
                <a:solidFill>
                  <a:srgbClr val="7994A0"/>
                </a:solidFill>
                <a:latin typeface="Roboto"/>
                <a:ea typeface="Roboto"/>
                <a:cs typeface="Roboto"/>
                <a:sym typeface="Roboto"/>
              </a:rPr>
              <a:t>n residential use, treats lice and garden pests.</a:t>
            </a:r>
          </a:p>
          <a:p>
            <a:pPr algn="l">
              <a:lnSpc>
                <a:spcPts val="4339"/>
              </a:lnSpc>
              <a:spcBef>
                <a:spcPct val="0"/>
              </a:spcBef>
            </a:pPr>
          </a:p>
        </p:txBody>
      </p:sp>
      <p:sp>
        <p:nvSpPr>
          <p:cNvPr name="TextBox 3" id="3"/>
          <p:cNvSpPr txBox="true"/>
          <p:nvPr/>
        </p:nvSpPr>
        <p:spPr>
          <a:xfrm rot="0">
            <a:off x="5392823" y="933450"/>
            <a:ext cx="15700484" cy="854074"/>
          </a:xfrm>
          <a:prstGeom prst="rect">
            <a:avLst/>
          </a:prstGeom>
        </p:spPr>
        <p:txBody>
          <a:bodyPr anchor="t" rtlCol="false" tIns="0" lIns="0" bIns="0" rIns="0">
            <a:spAutoFit/>
          </a:bodyPr>
          <a:lstStyle/>
          <a:p>
            <a:pPr algn="l">
              <a:lnSpc>
                <a:spcPts val="7000"/>
              </a:lnSpc>
            </a:pPr>
            <a:r>
              <a:rPr lang="en-US" b="true" sz="5000" i="true">
                <a:solidFill>
                  <a:srgbClr val="0F4662"/>
                </a:solidFill>
                <a:latin typeface="Cormorant Garamond Bold Italics"/>
                <a:ea typeface="Cormorant Garamond Bold Italics"/>
                <a:cs typeface="Cormorant Garamond Bold Italics"/>
                <a:sym typeface="Cormorant Garamond Bold Italics"/>
              </a:rPr>
              <a:t>MALATHION</a:t>
            </a:r>
          </a:p>
        </p:txBody>
      </p:sp>
      <p:grpSp>
        <p:nvGrpSpPr>
          <p:cNvPr name="Group 4" id="4"/>
          <p:cNvGrpSpPr/>
          <p:nvPr/>
        </p:nvGrpSpPr>
        <p:grpSpPr>
          <a:xfrm rot="0">
            <a:off x="15875111" y="0"/>
            <a:ext cx="2412889" cy="10271151"/>
            <a:chOff x="0" y="0"/>
            <a:chExt cx="635494" cy="2705159"/>
          </a:xfrm>
        </p:grpSpPr>
        <p:sp>
          <p:nvSpPr>
            <p:cNvPr name="Freeform 5" id="5"/>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6" id="6"/>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Freeform 7" id="7"/>
          <p:cNvSpPr/>
          <p:nvPr/>
        </p:nvSpPr>
        <p:spPr>
          <a:xfrm flipH="false" flipV="false" rot="0">
            <a:off x="13243065" y="5890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13210" y="9409112"/>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266816">
            <a:off x="11985374" y="5089879"/>
            <a:ext cx="7779472" cy="7779472"/>
          </a:xfrm>
          <a:custGeom>
            <a:avLst/>
            <a:gdLst/>
            <a:ahLst/>
            <a:cxnLst/>
            <a:rect r="r" b="b" t="t" l="l"/>
            <a:pathLst>
              <a:path h="7779472" w="7779472">
                <a:moveTo>
                  <a:pt x="0" y="0"/>
                </a:moveTo>
                <a:lnTo>
                  <a:pt x="7779473" y="0"/>
                </a:lnTo>
                <a:lnTo>
                  <a:pt x="7779473" y="7779472"/>
                </a:lnTo>
                <a:lnTo>
                  <a:pt x="0" y="7779472"/>
                </a:lnTo>
                <a:lnTo>
                  <a:pt x="0" y="0"/>
                </a:lnTo>
                <a:close/>
              </a:path>
            </a:pathLst>
          </a:custGeom>
          <a:blipFill>
            <a:blip r:embed="rId4">
              <a:alphaModFix amt="27000"/>
            </a:blip>
            <a:stretch>
              <a:fillRect l="0" t="0" r="0" b="0"/>
            </a:stretch>
          </a:blipFill>
        </p:spPr>
      </p:sp>
      <p:sp>
        <p:nvSpPr>
          <p:cNvPr name="TextBox 10" id="10"/>
          <p:cNvSpPr txBox="true"/>
          <p:nvPr/>
        </p:nvSpPr>
        <p:spPr>
          <a:xfrm rot="0">
            <a:off x="3913678" y="-82550"/>
            <a:ext cx="9068601" cy="1111250"/>
          </a:xfrm>
          <a:prstGeom prst="rect">
            <a:avLst/>
          </a:prstGeom>
        </p:spPr>
        <p:txBody>
          <a:bodyPr anchor="t" rtlCol="false" tIns="0" lIns="0" bIns="0" rIns="0">
            <a:spAutoFit/>
          </a:bodyPr>
          <a:lstStyle/>
          <a:p>
            <a:pPr algn="l" marL="0" indent="0" lvl="0">
              <a:lnSpc>
                <a:spcPts val="9100"/>
              </a:lnSpc>
              <a:spcBef>
                <a:spcPct val="0"/>
              </a:spcBef>
            </a:pPr>
            <a:r>
              <a:rPr lang="en-US" b="true" sz="6500" i="true">
                <a:solidFill>
                  <a:srgbClr val="0F4662"/>
                </a:solidFill>
                <a:latin typeface="Cormorant Garamond Bold Italics"/>
                <a:ea typeface="Cormorant Garamond Bold Italics"/>
                <a:cs typeface="Cormorant Garamond Bold Italics"/>
                <a:sym typeface="Cormorant Garamond Bold Italics"/>
              </a:rPr>
              <a:t>Research and Development</a:t>
            </a:r>
          </a:p>
        </p:txBody>
      </p:sp>
      <p:sp>
        <p:nvSpPr>
          <p:cNvPr name="TextBox 11" id="11"/>
          <p:cNvSpPr txBox="true"/>
          <p:nvPr/>
        </p:nvSpPr>
        <p:spPr>
          <a:xfrm rot="0">
            <a:off x="174626" y="1589674"/>
            <a:ext cx="15700484" cy="8921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Overview</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298410" y="609234"/>
            <a:ext cx="16676785" cy="1872614"/>
          </a:xfrm>
          <a:prstGeom prst="rect">
            <a:avLst/>
          </a:prstGeom>
        </p:spPr>
        <p:txBody>
          <a:bodyPr anchor="t" rtlCol="false" tIns="0" lIns="0" bIns="0" rIns="0">
            <a:spAutoFit/>
          </a:bodyPr>
          <a:lstStyle/>
          <a:p>
            <a:pPr algn="l">
              <a:lnSpc>
                <a:spcPts val="7560"/>
              </a:lnSpc>
            </a:pPr>
            <a:r>
              <a:rPr lang="en-US" sz="5400" i="true" b="true">
                <a:solidFill>
                  <a:srgbClr val="0F4662"/>
                </a:solidFill>
                <a:latin typeface="Cormorant Garamond Bold Italics"/>
                <a:ea typeface="Cormorant Garamond Bold Italics"/>
                <a:cs typeface="Cormorant Garamond Bold Italics"/>
                <a:sym typeface="Cormorant Garamond Bold Italics"/>
              </a:rPr>
              <a:t>Direct Esterification of O,O-Dimethyl Phosphorodithioic Acid</a:t>
            </a:r>
          </a:p>
          <a:p>
            <a:pPr algn="l" marL="0" indent="0" lvl="0">
              <a:lnSpc>
                <a:spcPts val="7560"/>
              </a:lnSpc>
              <a:spcBef>
                <a:spcPct val="0"/>
              </a:spcBef>
            </a:pPr>
          </a:p>
        </p:txBody>
      </p:sp>
      <p:sp>
        <p:nvSpPr>
          <p:cNvPr name="Freeform 3" id="3"/>
          <p:cNvSpPr/>
          <p:nvPr/>
        </p:nvSpPr>
        <p:spPr>
          <a:xfrm flipH="false" flipV="false" rot="0">
            <a:off x="15579303" y="1559974"/>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26985" y="977962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0" y="1647978"/>
            <a:ext cx="5348229" cy="547371"/>
          </a:xfrm>
          <a:prstGeom prst="rect">
            <a:avLst/>
          </a:prstGeom>
        </p:spPr>
        <p:txBody>
          <a:bodyPr anchor="t" rtlCol="false" tIns="0" lIns="0" bIns="0" rIns="0">
            <a:spAutoFit/>
          </a:bodyPr>
          <a:lstStyle/>
          <a:p>
            <a:pPr algn="r" marL="0" indent="0" lvl="0">
              <a:lnSpc>
                <a:spcPts val="4479"/>
              </a:lnSpc>
              <a:spcBef>
                <a:spcPct val="0"/>
              </a:spcBef>
            </a:pPr>
            <a:r>
              <a:rPr lang="en-US" b="true" sz="3199">
                <a:solidFill>
                  <a:srgbClr val="0F4662"/>
                </a:solidFill>
                <a:latin typeface="Quicksand Bold"/>
                <a:ea typeface="Quicksand Bold"/>
                <a:cs typeface="Quicksand Bold"/>
                <a:sym typeface="Quicksand Bold"/>
              </a:rPr>
              <a:t>CHEMICAL REACTION</a:t>
            </a:r>
          </a:p>
        </p:txBody>
      </p:sp>
      <p:sp>
        <p:nvSpPr>
          <p:cNvPr name="TextBox 6" id="6"/>
          <p:cNvSpPr txBox="true"/>
          <p:nvPr/>
        </p:nvSpPr>
        <p:spPr>
          <a:xfrm rot="0">
            <a:off x="1298410" y="2552854"/>
            <a:ext cx="11497349" cy="448310"/>
          </a:xfrm>
          <a:prstGeom prst="rect">
            <a:avLst/>
          </a:prstGeom>
        </p:spPr>
        <p:txBody>
          <a:bodyPr anchor="t" rtlCol="false" tIns="0" lIns="0" bIns="0" rIns="0">
            <a:spAutoFit/>
          </a:bodyPr>
          <a:lstStyle/>
          <a:p>
            <a:pPr algn="l">
              <a:lnSpc>
                <a:spcPts val="3639"/>
              </a:lnSpc>
            </a:pPr>
            <a:r>
              <a:rPr lang="en-US" sz="2599">
                <a:solidFill>
                  <a:srgbClr val="0F4662"/>
                </a:solidFill>
                <a:latin typeface="Quicksand"/>
                <a:ea typeface="Quicksand"/>
                <a:cs typeface="Quicksand"/>
                <a:sym typeface="Quicksand"/>
              </a:rPr>
              <a:t>O,O-Dimethyl Phosphorodithioic Acid+Diethyl Maleate→Malathion+H2O</a:t>
            </a:r>
          </a:p>
        </p:txBody>
      </p:sp>
      <p:sp>
        <p:nvSpPr>
          <p:cNvPr name="TextBox 7" id="7"/>
          <p:cNvSpPr txBox="true"/>
          <p:nvPr/>
        </p:nvSpPr>
        <p:spPr>
          <a:xfrm rot="0">
            <a:off x="1028700" y="3229764"/>
            <a:ext cx="11497349" cy="6838316"/>
          </a:xfrm>
          <a:prstGeom prst="rect">
            <a:avLst/>
          </a:prstGeom>
        </p:spPr>
        <p:txBody>
          <a:bodyPr anchor="t" rtlCol="false" tIns="0" lIns="0" bIns="0" rIns="0">
            <a:spAutoFit/>
          </a:bodyPr>
          <a:lstStyle/>
          <a:p>
            <a:pPr algn="l" marL="798823" indent="-399411" lvl="1">
              <a:lnSpc>
                <a:spcPts val="5179"/>
              </a:lnSpc>
              <a:buFont typeface="Arial"/>
              <a:buChar char="•"/>
            </a:pPr>
            <a:r>
              <a:rPr lang="en-US" b="true" sz="3699">
                <a:solidFill>
                  <a:srgbClr val="0F4662"/>
                </a:solidFill>
                <a:latin typeface="Quicksand Bold"/>
                <a:ea typeface="Quicksand Bold"/>
                <a:cs typeface="Quicksand Bold"/>
                <a:sym typeface="Quicksand Bold"/>
              </a:rPr>
              <a:t>Reactants</a:t>
            </a:r>
            <a:r>
              <a:rPr lang="en-US" sz="3699">
                <a:solidFill>
                  <a:srgbClr val="0F4662"/>
                </a:solidFill>
                <a:latin typeface="Quicksand"/>
                <a:ea typeface="Quicksand"/>
                <a:cs typeface="Quicksand"/>
                <a:sym typeface="Quicksand"/>
              </a:rPr>
              <a:t>:</a:t>
            </a:r>
          </a:p>
          <a:p>
            <a:pPr algn="l" marL="1338572" indent="-446191" lvl="2">
              <a:lnSpc>
                <a:spcPts val="4339"/>
              </a:lnSpc>
              <a:buFont typeface="Arial"/>
              <a:buChar char="⚬"/>
            </a:pPr>
            <a:r>
              <a:rPr lang="en-US" sz="3099">
                <a:solidFill>
                  <a:srgbClr val="0F4662"/>
                </a:solidFill>
                <a:latin typeface="Quicksand"/>
                <a:ea typeface="Quicksand"/>
                <a:cs typeface="Quicksand"/>
                <a:sym typeface="Quicksand"/>
              </a:rPr>
              <a:t>O,O-Dimethyl Phosphorodithioic Acid (DMPA) → (CH₃O)₂PS₂H</a:t>
            </a:r>
          </a:p>
          <a:p>
            <a:pPr algn="l" marL="1338572" indent="-446191" lvl="2">
              <a:lnSpc>
                <a:spcPts val="4339"/>
              </a:lnSpc>
              <a:buFont typeface="Arial"/>
              <a:buChar char="⚬"/>
            </a:pPr>
            <a:r>
              <a:rPr lang="en-US" sz="3099">
                <a:solidFill>
                  <a:srgbClr val="0F4662"/>
                </a:solidFill>
                <a:latin typeface="Quicksand"/>
                <a:ea typeface="Quicksand"/>
                <a:cs typeface="Quicksand"/>
                <a:sym typeface="Quicksand"/>
              </a:rPr>
              <a:t>Di</a:t>
            </a:r>
            <a:r>
              <a:rPr lang="en-US" sz="3099">
                <a:solidFill>
                  <a:srgbClr val="0F4662"/>
                </a:solidFill>
                <a:latin typeface="Quicksand"/>
                <a:ea typeface="Quicksand"/>
                <a:cs typeface="Quicksand"/>
                <a:sym typeface="Quicksand"/>
              </a:rPr>
              <a:t>ethyl Maleate (DEM) → C₆H₁₀O₄</a:t>
            </a:r>
          </a:p>
          <a:p>
            <a:pPr algn="l" marL="798823" indent="-399411" lvl="1">
              <a:lnSpc>
                <a:spcPts val="5179"/>
              </a:lnSpc>
              <a:buFont typeface="Arial"/>
              <a:buChar char="•"/>
            </a:pPr>
            <a:r>
              <a:rPr lang="en-US" b="true" sz="3699">
                <a:solidFill>
                  <a:srgbClr val="0F4662"/>
                </a:solidFill>
                <a:latin typeface="Quicksand Bold"/>
                <a:ea typeface="Quicksand Bold"/>
                <a:cs typeface="Quicksand Bold"/>
                <a:sym typeface="Quicksand Bold"/>
              </a:rPr>
              <a:t>Products:</a:t>
            </a:r>
          </a:p>
          <a:p>
            <a:pPr algn="l" marL="1338572" indent="-446191" lvl="2">
              <a:lnSpc>
                <a:spcPts val="4339"/>
              </a:lnSpc>
              <a:buFont typeface="Arial"/>
              <a:buChar char="⚬"/>
            </a:pPr>
            <a:r>
              <a:rPr lang="en-US" sz="3099">
                <a:solidFill>
                  <a:srgbClr val="0F4662"/>
                </a:solidFill>
                <a:latin typeface="Quicksand"/>
                <a:ea typeface="Quicksand"/>
                <a:cs typeface="Quicksand"/>
                <a:sym typeface="Quicksand"/>
              </a:rPr>
              <a:t>Malathion → C₁₀H₁₉O₆PS₂</a:t>
            </a:r>
          </a:p>
          <a:p>
            <a:pPr algn="l" marL="1338572" indent="-446191" lvl="2">
              <a:lnSpc>
                <a:spcPts val="4339"/>
              </a:lnSpc>
              <a:buFont typeface="Arial"/>
              <a:buChar char="⚬"/>
            </a:pPr>
            <a:r>
              <a:rPr lang="en-US" sz="3099">
                <a:solidFill>
                  <a:srgbClr val="0F4662"/>
                </a:solidFill>
                <a:latin typeface="Quicksand"/>
                <a:ea typeface="Quicksand"/>
                <a:cs typeface="Quicksand"/>
                <a:sym typeface="Quicksand"/>
              </a:rPr>
              <a:t>Water</a:t>
            </a:r>
            <a:r>
              <a:rPr lang="en-US" sz="3099">
                <a:solidFill>
                  <a:srgbClr val="0F4662"/>
                </a:solidFill>
                <a:latin typeface="Quicksand"/>
                <a:ea typeface="Quicksand"/>
                <a:cs typeface="Quicksand"/>
                <a:sym typeface="Quicksand"/>
              </a:rPr>
              <a:t> (byproduct)</a:t>
            </a:r>
          </a:p>
          <a:p>
            <a:pPr algn="l" marL="798826" indent="-399413" lvl="1">
              <a:lnSpc>
                <a:spcPts val="5179"/>
              </a:lnSpc>
              <a:buFont typeface="Arial"/>
              <a:buChar char="•"/>
            </a:pPr>
            <a:r>
              <a:rPr lang="en-US" b="true" sz="3699">
                <a:solidFill>
                  <a:srgbClr val="0F4662"/>
                </a:solidFill>
                <a:latin typeface="Quicksand Bold"/>
                <a:ea typeface="Quicksand Bold"/>
                <a:cs typeface="Quicksand Bold"/>
                <a:sym typeface="Quicksand Bold"/>
              </a:rPr>
              <a:t>Catalysts/Additives:</a:t>
            </a:r>
          </a:p>
          <a:p>
            <a:pPr algn="l" marL="1338572" indent="-446191" lvl="2">
              <a:lnSpc>
                <a:spcPts val="4339"/>
              </a:lnSpc>
              <a:buFont typeface="Arial"/>
              <a:buChar char="⚬"/>
            </a:pPr>
            <a:r>
              <a:rPr lang="en-US" sz="3099">
                <a:solidFill>
                  <a:srgbClr val="0F4662"/>
                </a:solidFill>
                <a:latin typeface="Quicksand"/>
                <a:ea typeface="Quicksand"/>
                <a:cs typeface="Quicksand"/>
                <a:sym typeface="Quicksand"/>
              </a:rPr>
              <a:t>Sulfuric Acid (H₂SO₄) or p-Toluenesulfonic Acid (p-TSA) as an acid catalyst.</a:t>
            </a:r>
          </a:p>
          <a:p>
            <a:pPr algn="l" marL="1338572" indent="-446191" lvl="2">
              <a:lnSpc>
                <a:spcPts val="4339"/>
              </a:lnSpc>
              <a:buFont typeface="Arial"/>
              <a:buChar char="⚬"/>
            </a:pPr>
            <a:r>
              <a:rPr lang="en-US" sz="3099">
                <a:solidFill>
                  <a:srgbClr val="0F4662"/>
                </a:solidFill>
                <a:latin typeface="Quicksand"/>
                <a:ea typeface="Quicksand"/>
                <a:cs typeface="Quicksand"/>
                <a:sym typeface="Quicksand"/>
              </a:rPr>
              <a:t>Sodium Hydroxide (NaOH) fo</a:t>
            </a:r>
            <a:r>
              <a:rPr lang="en-US" sz="3099">
                <a:solidFill>
                  <a:srgbClr val="0F4662"/>
                </a:solidFill>
                <a:latin typeface="Quicksand"/>
                <a:ea typeface="Quicksand"/>
                <a:cs typeface="Quicksand"/>
                <a:sym typeface="Quicksand"/>
              </a:rPr>
              <a:t>r ne</a:t>
            </a:r>
            <a:r>
              <a:rPr lang="en-US" sz="3099">
                <a:solidFill>
                  <a:srgbClr val="0F4662"/>
                </a:solidFill>
                <a:latin typeface="Quicksand"/>
                <a:ea typeface="Quicksand"/>
                <a:cs typeface="Quicksand"/>
                <a:sym typeface="Quicksand"/>
              </a:rPr>
              <a:t>utr</a:t>
            </a:r>
            <a:r>
              <a:rPr lang="en-US" sz="3099">
                <a:solidFill>
                  <a:srgbClr val="0F4662"/>
                </a:solidFill>
                <a:latin typeface="Quicksand"/>
                <a:ea typeface="Quicksand"/>
                <a:cs typeface="Quicksand"/>
                <a:sym typeface="Quicksand"/>
              </a:rPr>
              <a:t>a</a:t>
            </a:r>
            <a:r>
              <a:rPr lang="en-US" sz="3099">
                <a:solidFill>
                  <a:srgbClr val="0F4662"/>
                </a:solidFill>
                <a:latin typeface="Quicksand"/>
                <a:ea typeface="Quicksand"/>
                <a:cs typeface="Quicksand"/>
                <a:sym typeface="Quicksand"/>
              </a:rPr>
              <a:t>liza</a:t>
            </a:r>
            <a:r>
              <a:rPr lang="en-US" sz="3099">
                <a:solidFill>
                  <a:srgbClr val="0F4662"/>
                </a:solidFill>
                <a:latin typeface="Quicksand"/>
                <a:ea typeface="Quicksand"/>
                <a:cs typeface="Quicksand"/>
                <a:sym typeface="Quicksand"/>
              </a:rPr>
              <a:t>t</a:t>
            </a:r>
            <a:r>
              <a:rPr lang="en-US" sz="3099">
                <a:solidFill>
                  <a:srgbClr val="0F4662"/>
                </a:solidFill>
                <a:latin typeface="Quicksand"/>
                <a:ea typeface="Quicksand"/>
                <a:cs typeface="Quicksand"/>
                <a:sym typeface="Quicksand"/>
              </a:rPr>
              <a:t>i</a:t>
            </a:r>
            <a:r>
              <a:rPr lang="en-US" sz="3099">
                <a:solidFill>
                  <a:srgbClr val="0F4662"/>
                </a:solidFill>
                <a:latin typeface="Quicksand"/>
                <a:ea typeface="Quicksand"/>
                <a:cs typeface="Quicksand"/>
                <a:sym typeface="Quicksand"/>
              </a:rPr>
              <a:t>o</a:t>
            </a:r>
            <a:r>
              <a:rPr lang="en-US" sz="3099">
                <a:solidFill>
                  <a:srgbClr val="0F4662"/>
                </a:solidFill>
                <a:latin typeface="Quicksand"/>
                <a:ea typeface="Quicksand"/>
                <a:cs typeface="Quicksand"/>
                <a:sym typeface="Quicksand"/>
              </a:rPr>
              <a:t>n.</a:t>
            </a:r>
          </a:p>
          <a:p>
            <a:pPr algn="l">
              <a:lnSpc>
                <a:spcPts val="4339"/>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18</a:t>
            </a:r>
          </a:p>
        </p:txBody>
      </p:sp>
      <p:sp>
        <p:nvSpPr>
          <p:cNvPr name="Freeform 9" id="9"/>
          <p:cNvSpPr/>
          <p:nvPr/>
        </p:nvSpPr>
        <p:spPr>
          <a:xfrm flipH="false" flipV="false" rot="-1266816">
            <a:off x="13369564" y="3095030"/>
            <a:ext cx="7779472" cy="7779472"/>
          </a:xfrm>
          <a:custGeom>
            <a:avLst/>
            <a:gdLst/>
            <a:ahLst/>
            <a:cxnLst/>
            <a:rect r="r" b="b" t="t" l="l"/>
            <a:pathLst>
              <a:path h="7779472" w="7779472">
                <a:moveTo>
                  <a:pt x="0" y="0"/>
                </a:moveTo>
                <a:lnTo>
                  <a:pt x="7779472" y="0"/>
                </a:lnTo>
                <a:lnTo>
                  <a:pt x="7779472" y="7779472"/>
                </a:lnTo>
                <a:lnTo>
                  <a:pt x="0" y="7779472"/>
                </a:lnTo>
                <a:lnTo>
                  <a:pt x="0" y="0"/>
                </a:lnTo>
                <a:close/>
              </a:path>
            </a:pathLst>
          </a:custGeom>
          <a:blipFill>
            <a:blip r:embed="rId4">
              <a:alphaModFix amt="27000"/>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63886" y="29334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74633" y="1180099"/>
            <a:ext cx="5348229" cy="504825"/>
          </a:xfrm>
          <a:prstGeom prst="rect">
            <a:avLst/>
          </a:prstGeom>
        </p:spPr>
        <p:txBody>
          <a:bodyPr anchor="t" rtlCol="false" tIns="0" lIns="0" bIns="0" rIns="0">
            <a:spAutoFit/>
          </a:bodyPr>
          <a:lstStyle/>
          <a:p>
            <a:pPr algn="r" marL="0" indent="0" lvl="0">
              <a:lnSpc>
                <a:spcPts val="4199"/>
              </a:lnSpc>
              <a:spcBef>
                <a:spcPct val="0"/>
              </a:spcBef>
            </a:pPr>
            <a:r>
              <a:rPr lang="en-US" b="true" sz="2999">
                <a:solidFill>
                  <a:srgbClr val="0F4662"/>
                </a:solidFill>
                <a:latin typeface="Quicksand Bold"/>
                <a:ea typeface="Quicksand Bold"/>
                <a:cs typeface="Quicksand Bold"/>
                <a:sym typeface="Quicksand Bold"/>
              </a:rPr>
              <a:t>REACTION CONDITIONS:</a:t>
            </a:r>
          </a:p>
        </p:txBody>
      </p:sp>
      <p:sp>
        <p:nvSpPr>
          <p:cNvPr name="TextBox 4" id="4"/>
          <p:cNvSpPr txBox="true"/>
          <p:nvPr/>
        </p:nvSpPr>
        <p:spPr>
          <a:xfrm rot="0">
            <a:off x="1298410" y="2241786"/>
            <a:ext cx="11497349" cy="3580766"/>
          </a:xfrm>
          <a:prstGeom prst="rect">
            <a:avLst/>
          </a:prstGeom>
        </p:spPr>
        <p:txBody>
          <a:bodyPr anchor="t" rtlCol="false" tIns="0" lIns="0" bIns="0" rIns="0">
            <a:spAutoFit/>
          </a:bodyPr>
          <a:lstStyle/>
          <a:p>
            <a:pPr algn="l">
              <a:lnSpc>
                <a:spcPts val="4759"/>
              </a:lnSpc>
            </a:pPr>
            <a:r>
              <a:rPr lang="en-US" sz="3399">
                <a:solidFill>
                  <a:srgbClr val="0F4662"/>
                </a:solidFill>
                <a:latin typeface="Quicksand"/>
                <a:ea typeface="Quicksand"/>
                <a:cs typeface="Quicksand"/>
                <a:sym typeface="Quicksand"/>
              </a:rPr>
              <a:t>Temperature  : 80-100°C</a:t>
            </a:r>
          </a:p>
          <a:p>
            <a:pPr algn="l">
              <a:lnSpc>
                <a:spcPts val="4759"/>
              </a:lnSpc>
            </a:pPr>
            <a:r>
              <a:rPr lang="en-US" sz="3399">
                <a:solidFill>
                  <a:srgbClr val="0F4662"/>
                </a:solidFill>
                <a:latin typeface="Quicksand"/>
                <a:ea typeface="Quicksand"/>
                <a:cs typeface="Quicksand"/>
                <a:sym typeface="Quicksand"/>
              </a:rPr>
              <a:t>Pressure  :  Atmospheric or slight vacuum</a:t>
            </a:r>
          </a:p>
          <a:p>
            <a:pPr algn="l">
              <a:lnSpc>
                <a:spcPts val="4759"/>
              </a:lnSpc>
            </a:pPr>
            <a:r>
              <a:rPr lang="en-US" sz="3399">
                <a:solidFill>
                  <a:srgbClr val="0F4662"/>
                </a:solidFill>
                <a:latin typeface="Quicksand"/>
                <a:ea typeface="Quicksand"/>
                <a:cs typeface="Quicksand"/>
                <a:sym typeface="Quicksand"/>
              </a:rPr>
              <a:t>Catalyst   : Sulfuric Acid (H₂SO₄) / p-TSA</a:t>
            </a:r>
          </a:p>
          <a:p>
            <a:pPr algn="l">
              <a:lnSpc>
                <a:spcPts val="4759"/>
              </a:lnSpc>
            </a:pPr>
            <a:r>
              <a:rPr lang="en-US" sz="3399">
                <a:solidFill>
                  <a:srgbClr val="0F4662"/>
                </a:solidFill>
                <a:latin typeface="Quicksand"/>
                <a:ea typeface="Quicksand"/>
                <a:cs typeface="Quicksand"/>
                <a:sym typeface="Quicksand"/>
              </a:rPr>
              <a:t>Reaction Time : 2</a:t>
            </a:r>
            <a:r>
              <a:rPr lang="en-US" sz="3399">
                <a:solidFill>
                  <a:srgbClr val="0F4662"/>
                </a:solidFill>
                <a:latin typeface="Quicksand"/>
                <a:ea typeface="Quicksand"/>
                <a:cs typeface="Quicksand"/>
                <a:sym typeface="Quicksand"/>
              </a:rPr>
              <a:t>-4 hours</a:t>
            </a:r>
          </a:p>
          <a:p>
            <a:pPr algn="l">
              <a:lnSpc>
                <a:spcPts val="4759"/>
              </a:lnSpc>
            </a:pPr>
            <a:r>
              <a:rPr lang="en-US" sz="3399">
                <a:solidFill>
                  <a:srgbClr val="0F4662"/>
                </a:solidFill>
                <a:latin typeface="Quicksand"/>
                <a:ea typeface="Quicksand"/>
                <a:cs typeface="Quicksand"/>
                <a:sym typeface="Quicksand"/>
              </a:rPr>
              <a:t>pH Control : NaOH neu</a:t>
            </a:r>
            <a:r>
              <a:rPr lang="en-US" sz="3399">
                <a:solidFill>
                  <a:srgbClr val="0F4662"/>
                </a:solidFill>
                <a:latin typeface="Quicksand"/>
                <a:ea typeface="Quicksand"/>
                <a:cs typeface="Quicksand"/>
                <a:sym typeface="Quicksand"/>
              </a:rPr>
              <a:t>tra</a:t>
            </a:r>
            <a:r>
              <a:rPr lang="en-US" sz="3399">
                <a:solidFill>
                  <a:srgbClr val="0F4662"/>
                </a:solidFill>
                <a:latin typeface="Quicksand"/>
                <a:ea typeface="Quicksand"/>
                <a:cs typeface="Quicksand"/>
                <a:sym typeface="Quicksand"/>
              </a:rPr>
              <a:t>liz</a:t>
            </a:r>
            <a:r>
              <a:rPr lang="en-US" sz="3399">
                <a:solidFill>
                  <a:srgbClr val="0F4662"/>
                </a:solidFill>
                <a:latin typeface="Quicksand"/>
                <a:ea typeface="Quicksand"/>
                <a:cs typeface="Quicksand"/>
                <a:sym typeface="Quicksand"/>
              </a:rPr>
              <a:t>at</a:t>
            </a:r>
            <a:r>
              <a:rPr lang="en-US" sz="3399">
                <a:solidFill>
                  <a:srgbClr val="0F4662"/>
                </a:solidFill>
                <a:latin typeface="Quicksand"/>
                <a:ea typeface="Quicksand"/>
                <a:cs typeface="Quicksand"/>
                <a:sym typeface="Quicksand"/>
              </a:rPr>
              <a:t>i</a:t>
            </a:r>
            <a:r>
              <a:rPr lang="en-US" sz="3399">
                <a:solidFill>
                  <a:srgbClr val="0F4662"/>
                </a:solidFill>
                <a:latin typeface="Quicksand"/>
                <a:ea typeface="Quicksand"/>
                <a:cs typeface="Quicksand"/>
                <a:sym typeface="Quicksand"/>
              </a:rPr>
              <a:t>o</a:t>
            </a:r>
            <a:r>
              <a:rPr lang="en-US" sz="3399">
                <a:solidFill>
                  <a:srgbClr val="0F4662"/>
                </a:solidFill>
                <a:latin typeface="Quicksand"/>
                <a:ea typeface="Quicksand"/>
                <a:cs typeface="Quicksand"/>
                <a:sym typeface="Quicksand"/>
              </a:rPr>
              <a:t>n (pH 7-8)</a:t>
            </a:r>
          </a:p>
          <a:p>
            <a:pPr algn="l">
              <a:lnSpc>
                <a:spcPts val="4759"/>
              </a:lnSpc>
            </a:pP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19</a:t>
            </a:r>
          </a:p>
        </p:txBody>
      </p:sp>
      <p:sp>
        <p:nvSpPr>
          <p:cNvPr name="Freeform 6" id="6"/>
          <p:cNvSpPr/>
          <p:nvPr/>
        </p:nvSpPr>
        <p:spPr>
          <a:xfrm flipH="false" flipV="false" rot="-5400000">
            <a:off x="14113414" y="1028700"/>
            <a:ext cx="7779472" cy="7779472"/>
          </a:xfrm>
          <a:custGeom>
            <a:avLst/>
            <a:gdLst/>
            <a:ahLst/>
            <a:cxnLst/>
            <a:rect r="r" b="b" t="t" l="l"/>
            <a:pathLst>
              <a:path h="7779472" w="7779472">
                <a:moveTo>
                  <a:pt x="0" y="0"/>
                </a:moveTo>
                <a:lnTo>
                  <a:pt x="7779472" y="0"/>
                </a:lnTo>
                <a:lnTo>
                  <a:pt x="7779472" y="7779472"/>
                </a:lnTo>
                <a:lnTo>
                  <a:pt x="0" y="7779472"/>
                </a:lnTo>
                <a:lnTo>
                  <a:pt x="0" y="0"/>
                </a:lnTo>
                <a:close/>
              </a:path>
            </a:pathLst>
          </a:custGeom>
          <a:blipFill>
            <a:blip r:embed="rId4">
              <a:alphaModFix amt="27000"/>
            </a:blip>
            <a:stretch>
              <a:fillRect l="0" t="0" r="0" b="0"/>
            </a:stretch>
          </a:blipFill>
        </p:spPr>
      </p:sp>
      <p:sp>
        <p:nvSpPr>
          <p:cNvPr name="Freeform 7" id="7"/>
          <p:cNvSpPr/>
          <p:nvPr/>
        </p:nvSpPr>
        <p:spPr>
          <a:xfrm flipH="false" flipV="false" rot="0">
            <a:off x="9405832" y="6080170"/>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099486"/>
            <a:chOff x="0" y="0"/>
            <a:chExt cx="4816593" cy="1079700"/>
          </a:xfrm>
        </p:grpSpPr>
        <p:sp>
          <p:nvSpPr>
            <p:cNvPr name="Freeform 3" id="3"/>
            <p:cNvSpPr/>
            <p:nvPr/>
          </p:nvSpPr>
          <p:spPr>
            <a:xfrm flipH="false" flipV="false" rot="0">
              <a:off x="0" y="0"/>
              <a:ext cx="4816592" cy="1079700"/>
            </a:xfrm>
            <a:custGeom>
              <a:avLst/>
              <a:gdLst/>
              <a:ahLst/>
              <a:cxnLst/>
              <a:rect r="r" b="b" t="t" l="l"/>
              <a:pathLst>
                <a:path h="1079700" w="4816592">
                  <a:moveTo>
                    <a:pt x="0" y="0"/>
                  </a:moveTo>
                  <a:lnTo>
                    <a:pt x="4816592" y="0"/>
                  </a:lnTo>
                  <a:lnTo>
                    <a:pt x="4816592" y="1079700"/>
                  </a:lnTo>
                  <a:lnTo>
                    <a:pt x="0" y="1079700"/>
                  </a:lnTo>
                  <a:close/>
                </a:path>
              </a:pathLst>
            </a:custGeom>
            <a:solidFill>
              <a:srgbClr val="DBE5EA"/>
            </a:solidFill>
          </p:spPr>
        </p:sp>
        <p:sp>
          <p:nvSpPr>
            <p:cNvPr name="TextBox 4" id="4"/>
            <p:cNvSpPr txBox="true"/>
            <p:nvPr/>
          </p:nvSpPr>
          <p:spPr>
            <a:xfrm>
              <a:off x="0" y="-47625"/>
              <a:ext cx="4816593" cy="1127325"/>
            </a:xfrm>
            <a:prstGeom prst="rect">
              <a:avLst/>
            </a:prstGeom>
          </p:spPr>
          <p:txBody>
            <a:bodyPr anchor="ctr" rtlCol="false" tIns="50800" lIns="50800" bIns="50800" rIns="50800"/>
            <a:lstStyle/>
            <a:p>
              <a:pPr algn="ctr">
                <a:lnSpc>
                  <a:spcPts val="3693"/>
                </a:lnSpc>
              </a:pPr>
            </a:p>
          </p:txBody>
        </p:sp>
      </p:grpSp>
      <p:grpSp>
        <p:nvGrpSpPr>
          <p:cNvPr name="Group 5" id="5"/>
          <p:cNvGrpSpPr/>
          <p:nvPr/>
        </p:nvGrpSpPr>
        <p:grpSpPr>
          <a:xfrm rot="0">
            <a:off x="625301" y="2523415"/>
            <a:ext cx="3152142" cy="315214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89" t="0" r="-89" b="0"/>
              </a:stretch>
            </a:blipFill>
          </p:spPr>
        </p:sp>
      </p:grpSp>
      <p:grpSp>
        <p:nvGrpSpPr>
          <p:cNvPr name="Group 7" id="7"/>
          <p:cNvGrpSpPr/>
          <p:nvPr/>
        </p:nvGrpSpPr>
        <p:grpSpPr>
          <a:xfrm rot="0">
            <a:off x="5103726" y="2489993"/>
            <a:ext cx="3553990" cy="355399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9" id="9"/>
          <p:cNvGrpSpPr/>
          <p:nvPr/>
        </p:nvGrpSpPr>
        <p:grpSpPr>
          <a:xfrm rot="0">
            <a:off x="9983999" y="2654759"/>
            <a:ext cx="2866317" cy="286631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006" t="0" r="-16006" b="0"/>
              </a:stretch>
            </a:blipFill>
          </p:spPr>
        </p:sp>
      </p:grpSp>
      <p:sp>
        <p:nvSpPr>
          <p:cNvPr name="AutoShape 11" id="11"/>
          <p:cNvSpPr/>
          <p:nvPr/>
        </p:nvSpPr>
        <p:spPr>
          <a:xfrm>
            <a:off x="5897880" y="8897860"/>
            <a:ext cx="6492240" cy="0"/>
          </a:xfrm>
          <a:prstGeom prst="line">
            <a:avLst/>
          </a:prstGeom>
          <a:ln cap="flat" w="76200">
            <a:solidFill>
              <a:srgbClr val="0F4662"/>
            </a:solidFill>
            <a:prstDash val="solid"/>
            <a:headEnd type="none" len="sm" w="sm"/>
            <a:tailEnd type="none" len="sm" w="sm"/>
          </a:ln>
        </p:spPr>
      </p:sp>
      <p:sp>
        <p:nvSpPr>
          <p:cNvPr name="Freeform 12" id="12"/>
          <p:cNvSpPr/>
          <p:nvPr/>
        </p:nvSpPr>
        <p:spPr>
          <a:xfrm flipH="false" flipV="false" rot="0">
            <a:off x="8304001"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14600331" y="2673626"/>
            <a:ext cx="3001930" cy="300193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alphaModFix amt="56000"/>
              </a:blip>
              <a:stretch>
                <a:fillRect l="0" t="-1746" r="0" b="-1746"/>
              </a:stretch>
            </a:blipFill>
          </p:spPr>
        </p:sp>
      </p:grpSp>
      <p:sp>
        <p:nvSpPr>
          <p:cNvPr name="TextBox 15" id="15"/>
          <p:cNvSpPr txBox="true"/>
          <p:nvPr/>
        </p:nvSpPr>
        <p:spPr>
          <a:xfrm rot="0">
            <a:off x="7668351" y="295200"/>
            <a:ext cx="3136480"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Our Team</a:t>
            </a:r>
          </a:p>
        </p:txBody>
      </p:sp>
      <p:sp>
        <p:nvSpPr>
          <p:cNvPr name="TextBox 16" id="16"/>
          <p:cNvSpPr txBox="true"/>
          <p:nvPr/>
        </p:nvSpPr>
        <p:spPr>
          <a:xfrm rot="0">
            <a:off x="4710032" y="6132682"/>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Marketing Analysis</a:t>
            </a:r>
          </a:p>
        </p:txBody>
      </p:sp>
      <p:sp>
        <p:nvSpPr>
          <p:cNvPr name="TextBox 17" id="17"/>
          <p:cNvSpPr txBox="true"/>
          <p:nvPr/>
        </p:nvSpPr>
        <p:spPr>
          <a:xfrm rot="0">
            <a:off x="4219271" y="6757320"/>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Piyush Shah</a:t>
            </a:r>
          </a:p>
        </p:txBody>
      </p:sp>
      <p:sp>
        <p:nvSpPr>
          <p:cNvPr name="TextBox 18" id="18"/>
          <p:cNvSpPr txBox="true"/>
          <p:nvPr/>
        </p:nvSpPr>
        <p:spPr>
          <a:xfrm rot="0">
            <a:off x="9144000" y="6132682"/>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Technical Team</a:t>
            </a:r>
          </a:p>
        </p:txBody>
      </p:sp>
      <p:sp>
        <p:nvSpPr>
          <p:cNvPr name="TextBox 19" id="19"/>
          <p:cNvSpPr txBox="true"/>
          <p:nvPr/>
        </p:nvSpPr>
        <p:spPr>
          <a:xfrm rot="0">
            <a:off x="-128556" y="6132682"/>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Research &amp; Development</a:t>
            </a:r>
          </a:p>
        </p:txBody>
      </p:sp>
      <p:sp>
        <p:nvSpPr>
          <p:cNvPr name="TextBox 20" id="20"/>
          <p:cNvSpPr txBox="true"/>
          <p:nvPr/>
        </p:nvSpPr>
        <p:spPr>
          <a:xfrm rot="0">
            <a:off x="-552219" y="6757320"/>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Shubham Agrawal</a:t>
            </a:r>
          </a:p>
        </p:txBody>
      </p:sp>
      <p:sp>
        <p:nvSpPr>
          <p:cNvPr name="TextBox 21" id="21"/>
          <p:cNvSpPr txBox="true"/>
          <p:nvPr/>
        </p:nvSpPr>
        <p:spPr>
          <a:xfrm rot="0">
            <a:off x="13546476" y="6132682"/>
            <a:ext cx="5017320" cy="490855"/>
          </a:xfrm>
          <a:prstGeom prst="rect">
            <a:avLst/>
          </a:prstGeom>
        </p:spPr>
        <p:txBody>
          <a:bodyPr anchor="t" rtlCol="false" tIns="0" lIns="0" bIns="0" rIns="0">
            <a:spAutoFit/>
          </a:bodyPr>
          <a:lstStyle/>
          <a:p>
            <a:pPr algn="ctr" marL="0" indent="0" lvl="0">
              <a:lnSpc>
                <a:spcPts val="3919"/>
              </a:lnSpc>
              <a:spcBef>
                <a:spcPct val="0"/>
              </a:spcBef>
            </a:pPr>
            <a:r>
              <a:rPr lang="en-US" b="true" sz="2799">
                <a:solidFill>
                  <a:srgbClr val="0F4662"/>
                </a:solidFill>
                <a:latin typeface="Quicksand Bold"/>
                <a:ea typeface="Quicksand Bold"/>
                <a:cs typeface="Quicksand Bold"/>
                <a:sym typeface="Quicksand Bold"/>
              </a:rPr>
              <a:t>Environment Team</a:t>
            </a:r>
          </a:p>
        </p:txBody>
      </p:sp>
      <p:sp>
        <p:nvSpPr>
          <p:cNvPr name="TextBox 22" id="22"/>
          <p:cNvSpPr txBox="true"/>
          <p:nvPr/>
        </p:nvSpPr>
        <p:spPr>
          <a:xfrm rot="0">
            <a:off x="-1088414" y="7115460"/>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Navdeep </a:t>
            </a:r>
          </a:p>
        </p:txBody>
      </p:sp>
      <p:sp>
        <p:nvSpPr>
          <p:cNvPr name="TextBox 23" id="23"/>
          <p:cNvSpPr txBox="true"/>
          <p:nvPr/>
        </p:nvSpPr>
        <p:spPr>
          <a:xfrm rot="0">
            <a:off x="-798049" y="7492568"/>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Neeraj Kajala</a:t>
            </a:r>
          </a:p>
        </p:txBody>
      </p:sp>
      <p:sp>
        <p:nvSpPr>
          <p:cNvPr name="TextBox 24" id="24"/>
          <p:cNvSpPr txBox="true"/>
          <p:nvPr/>
        </p:nvSpPr>
        <p:spPr>
          <a:xfrm rot="0">
            <a:off x="4338425" y="7096410"/>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Shubhi Verma</a:t>
            </a:r>
          </a:p>
        </p:txBody>
      </p:sp>
      <p:sp>
        <p:nvSpPr>
          <p:cNvPr name="TextBox 25" id="25"/>
          <p:cNvSpPr txBox="true"/>
          <p:nvPr/>
        </p:nvSpPr>
        <p:spPr>
          <a:xfrm rot="0">
            <a:off x="4338425" y="7473600"/>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Sunny Kumar</a:t>
            </a:r>
          </a:p>
        </p:txBody>
      </p:sp>
      <p:sp>
        <p:nvSpPr>
          <p:cNvPr name="TextBox 26" id="26"/>
          <p:cNvSpPr txBox="true"/>
          <p:nvPr/>
        </p:nvSpPr>
        <p:spPr>
          <a:xfrm rot="0">
            <a:off x="4465101" y="7850708"/>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Divyansh Gupta</a:t>
            </a:r>
          </a:p>
        </p:txBody>
      </p:sp>
      <p:sp>
        <p:nvSpPr>
          <p:cNvPr name="TextBox 27" id="27"/>
          <p:cNvSpPr txBox="true"/>
          <p:nvPr/>
        </p:nvSpPr>
        <p:spPr>
          <a:xfrm rot="0">
            <a:off x="9355745" y="6738270"/>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Priyanshu Choudhary</a:t>
            </a:r>
          </a:p>
        </p:txBody>
      </p:sp>
      <p:sp>
        <p:nvSpPr>
          <p:cNvPr name="TextBox 28" id="28"/>
          <p:cNvSpPr txBox="true"/>
          <p:nvPr/>
        </p:nvSpPr>
        <p:spPr>
          <a:xfrm rot="0">
            <a:off x="8908497" y="7134428"/>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Sanjeeta Singh</a:t>
            </a:r>
          </a:p>
        </p:txBody>
      </p:sp>
      <p:sp>
        <p:nvSpPr>
          <p:cNvPr name="TextBox 29" id="29"/>
          <p:cNvSpPr txBox="true"/>
          <p:nvPr/>
        </p:nvSpPr>
        <p:spPr>
          <a:xfrm rot="0">
            <a:off x="8908497" y="7511618"/>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Sumit Chouhan</a:t>
            </a:r>
          </a:p>
        </p:txBody>
      </p:sp>
      <p:sp>
        <p:nvSpPr>
          <p:cNvPr name="TextBox 30" id="30"/>
          <p:cNvSpPr txBox="true"/>
          <p:nvPr/>
        </p:nvSpPr>
        <p:spPr>
          <a:xfrm rot="0">
            <a:off x="13270680" y="6738270"/>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Sunny Kumar</a:t>
            </a:r>
          </a:p>
        </p:txBody>
      </p:sp>
      <p:sp>
        <p:nvSpPr>
          <p:cNvPr name="TextBox 31" id="31"/>
          <p:cNvSpPr txBox="true"/>
          <p:nvPr/>
        </p:nvSpPr>
        <p:spPr>
          <a:xfrm rot="0">
            <a:off x="13129435" y="7090262"/>
            <a:ext cx="5017320" cy="415290"/>
          </a:xfrm>
          <a:prstGeom prst="rect">
            <a:avLst/>
          </a:prstGeom>
        </p:spPr>
        <p:txBody>
          <a:bodyPr anchor="t" rtlCol="false" tIns="0" lIns="0" bIns="0" rIns="0">
            <a:spAutoFit/>
          </a:bodyPr>
          <a:lstStyle/>
          <a:p>
            <a:pPr algn="ctr" marL="0" indent="0" lvl="0">
              <a:lnSpc>
                <a:spcPts val="3359"/>
              </a:lnSpc>
              <a:spcBef>
                <a:spcPct val="0"/>
              </a:spcBef>
            </a:pPr>
            <a:r>
              <a:rPr lang="en-US" sz="2400">
                <a:solidFill>
                  <a:srgbClr val="0F4662"/>
                </a:solidFill>
                <a:latin typeface="Quicksand"/>
                <a:ea typeface="Quicksand"/>
                <a:cs typeface="Quicksand"/>
                <a:sym typeface="Quicksand"/>
              </a:rPr>
              <a:t>Aman Singh</a:t>
            </a:r>
          </a:p>
        </p:txBody>
      </p:sp>
      <p:sp>
        <p:nvSpPr>
          <p:cNvPr name="TextBox 32" id="3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18485" y="767350"/>
            <a:ext cx="18555846" cy="1739899"/>
          </a:xfrm>
          <a:prstGeom prst="rect">
            <a:avLst/>
          </a:prstGeom>
        </p:spPr>
        <p:txBody>
          <a:bodyPr anchor="t" rtlCol="false" tIns="0" lIns="0" bIns="0" rIns="0">
            <a:spAutoFit/>
          </a:bodyPr>
          <a:lstStyle/>
          <a:p>
            <a:pPr algn="l" marL="0" indent="0" lvl="0">
              <a:lnSpc>
                <a:spcPts val="7000"/>
              </a:lnSpc>
              <a:spcBef>
                <a:spcPct val="0"/>
              </a:spcBef>
            </a:pPr>
            <a:r>
              <a:rPr lang="en-US" b="true" sz="5000" i="true">
                <a:solidFill>
                  <a:srgbClr val="0F4662"/>
                </a:solidFill>
                <a:latin typeface="Cormorant Garamond Bold Italics"/>
                <a:ea typeface="Cormorant Garamond Bold Italics"/>
                <a:cs typeface="Cormorant Garamond Bold Italics"/>
                <a:sym typeface="Cormorant Garamond Bold Italics"/>
              </a:rPr>
              <a:t>Malathion Production via Thiophosphorylation of Diethyl Fumarate/Diethyl Maleate</a:t>
            </a:r>
          </a:p>
        </p:txBody>
      </p:sp>
      <p:sp>
        <p:nvSpPr>
          <p:cNvPr name="Freeform 3" id="3"/>
          <p:cNvSpPr/>
          <p:nvPr/>
        </p:nvSpPr>
        <p:spPr>
          <a:xfrm flipH="false" flipV="false" rot="0">
            <a:off x="15579303" y="2260641"/>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63886" y="29334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720714" y="4710575"/>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4">
              <a:alphaModFix amt="25000"/>
            </a:blip>
            <a:stretch>
              <a:fillRect l="0" t="0" r="0" b="0"/>
            </a:stretch>
          </a:blipFill>
        </p:spPr>
      </p:sp>
      <p:sp>
        <p:nvSpPr>
          <p:cNvPr name="TextBox 6" id="6"/>
          <p:cNvSpPr txBox="true"/>
          <p:nvPr/>
        </p:nvSpPr>
        <p:spPr>
          <a:xfrm rot="0">
            <a:off x="0" y="2921918"/>
            <a:ext cx="5348229" cy="547371"/>
          </a:xfrm>
          <a:prstGeom prst="rect">
            <a:avLst/>
          </a:prstGeom>
        </p:spPr>
        <p:txBody>
          <a:bodyPr anchor="t" rtlCol="false" tIns="0" lIns="0" bIns="0" rIns="0">
            <a:spAutoFit/>
          </a:bodyPr>
          <a:lstStyle/>
          <a:p>
            <a:pPr algn="r" marL="0" indent="0" lvl="0">
              <a:lnSpc>
                <a:spcPts val="4479"/>
              </a:lnSpc>
              <a:spcBef>
                <a:spcPct val="0"/>
              </a:spcBef>
            </a:pPr>
            <a:r>
              <a:rPr lang="en-US" b="true" sz="3199">
                <a:solidFill>
                  <a:srgbClr val="0F4662"/>
                </a:solidFill>
                <a:latin typeface="Quicksand Bold"/>
                <a:ea typeface="Quicksand Bold"/>
                <a:cs typeface="Quicksand Bold"/>
                <a:sym typeface="Quicksand Bold"/>
              </a:rPr>
              <a:t>CHEMICAL REACTION</a:t>
            </a:r>
          </a:p>
        </p:txBody>
      </p:sp>
      <p:sp>
        <p:nvSpPr>
          <p:cNvPr name="TextBox 7" id="7"/>
          <p:cNvSpPr txBox="true"/>
          <p:nvPr/>
        </p:nvSpPr>
        <p:spPr>
          <a:xfrm rot="0">
            <a:off x="1028700" y="4007735"/>
            <a:ext cx="18440320" cy="4573271"/>
          </a:xfrm>
          <a:prstGeom prst="rect">
            <a:avLst/>
          </a:prstGeom>
        </p:spPr>
        <p:txBody>
          <a:bodyPr anchor="t" rtlCol="false" tIns="0" lIns="0" bIns="0" rIns="0">
            <a:spAutoFit/>
          </a:bodyPr>
          <a:lstStyle/>
          <a:p>
            <a:pPr algn="l">
              <a:lnSpc>
                <a:spcPts val="5179"/>
              </a:lnSpc>
            </a:pPr>
            <a:r>
              <a:rPr lang="en-US" sz="3699" b="true">
                <a:solidFill>
                  <a:srgbClr val="0F4662"/>
                </a:solidFill>
                <a:latin typeface="Quicksand Bold"/>
                <a:ea typeface="Quicksand Bold"/>
                <a:cs typeface="Quicksand Bold"/>
                <a:sym typeface="Quicksand Bold"/>
              </a:rPr>
              <a:t>1.Synthesis of O,O-Dimethyl Dithiophosphoric Acid:</a:t>
            </a:r>
          </a:p>
          <a:p>
            <a:pPr algn="l">
              <a:lnSpc>
                <a:spcPts val="5179"/>
              </a:lnSpc>
            </a:pPr>
            <a:r>
              <a:rPr lang="en-US" sz="3699">
                <a:solidFill>
                  <a:srgbClr val="0F4662"/>
                </a:solidFill>
                <a:latin typeface="Quicksand"/>
                <a:ea typeface="Quicksand"/>
                <a:cs typeface="Quicksand"/>
                <a:sym typeface="Quicksand"/>
              </a:rPr>
              <a:t>P2S5 + 4CH3OH → 2(CH3O)2P(S)SH + H2S</a:t>
            </a:r>
          </a:p>
          <a:p>
            <a:pPr algn="l">
              <a:lnSpc>
                <a:spcPts val="5179"/>
              </a:lnSpc>
            </a:pPr>
          </a:p>
          <a:p>
            <a:pPr algn="l">
              <a:lnSpc>
                <a:spcPts val="5179"/>
              </a:lnSpc>
            </a:pPr>
            <a:r>
              <a:rPr lang="en-US" sz="3699" b="true">
                <a:solidFill>
                  <a:srgbClr val="0F4662"/>
                </a:solidFill>
                <a:latin typeface="Quicksand Bold"/>
                <a:ea typeface="Quicksand Bold"/>
                <a:cs typeface="Quicksand Bold"/>
                <a:sym typeface="Quicksand Bold"/>
              </a:rPr>
              <a:t>2.Thiophosphorylation Reaction (Formation of Malathion):    </a:t>
            </a:r>
            <a:r>
              <a:rPr lang="en-US" sz="3699">
                <a:solidFill>
                  <a:srgbClr val="0F4662"/>
                </a:solidFill>
                <a:latin typeface="Quicksand"/>
                <a:ea typeface="Quicksand"/>
                <a:cs typeface="Quicksand"/>
                <a:sym typeface="Quicksand"/>
              </a:rPr>
              <a:t>(C2H5O2C)CH=CH(COOC2H5) + (CH3O)2PS2H</a:t>
            </a:r>
          </a:p>
          <a:p>
            <a:pPr algn="l">
              <a:lnSpc>
                <a:spcPts val="5179"/>
              </a:lnSpc>
            </a:pPr>
            <a:r>
              <a:rPr lang="en-US" sz="3699">
                <a:solidFill>
                  <a:srgbClr val="0F4662"/>
                </a:solidFill>
                <a:latin typeface="Quicksand"/>
                <a:ea typeface="Quicksand"/>
                <a:cs typeface="Quicksand"/>
                <a:sym typeface="Quicksand"/>
              </a:rPr>
              <a:t>  </a:t>
            </a:r>
            <a:r>
              <a:rPr lang="en-US" sz="3699">
                <a:solidFill>
                  <a:srgbClr val="0F4662"/>
                </a:solidFill>
                <a:latin typeface="Quicksand"/>
                <a:ea typeface="Quicksand"/>
                <a:cs typeface="Quicksand"/>
                <a:sym typeface="Quicksand"/>
              </a:rPr>
              <a:t>→ Malathion + Byproducts</a:t>
            </a:r>
          </a:p>
          <a:p>
            <a:pPr algn="l">
              <a:lnSpc>
                <a:spcPts val="5179"/>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663886" y="29334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74633" y="1180099"/>
            <a:ext cx="5348229" cy="504825"/>
          </a:xfrm>
          <a:prstGeom prst="rect">
            <a:avLst/>
          </a:prstGeom>
        </p:spPr>
        <p:txBody>
          <a:bodyPr anchor="t" rtlCol="false" tIns="0" lIns="0" bIns="0" rIns="0">
            <a:spAutoFit/>
          </a:bodyPr>
          <a:lstStyle/>
          <a:p>
            <a:pPr algn="r" marL="0" indent="0" lvl="0">
              <a:lnSpc>
                <a:spcPts val="4199"/>
              </a:lnSpc>
              <a:spcBef>
                <a:spcPct val="0"/>
              </a:spcBef>
            </a:pPr>
            <a:r>
              <a:rPr lang="en-US" b="true" sz="2999">
                <a:solidFill>
                  <a:srgbClr val="0F4662"/>
                </a:solidFill>
                <a:latin typeface="Quicksand Bold"/>
                <a:ea typeface="Quicksand Bold"/>
                <a:cs typeface="Quicksand Bold"/>
                <a:sym typeface="Quicksand Bold"/>
              </a:rPr>
              <a:t>REACTION CONDITIONS:</a:t>
            </a:r>
          </a:p>
        </p:txBody>
      </p:sp>
      <p:sp>
        <p:nvSpPr>
          <p:cNvPr name="TextBox 4" id="4"/>
          <p:cNvSpPr txBox="true"/>
          <p:nvPr/>
        </p:nvSpPr>
        <p:spPr>
          <a:xfrm rot="0">
            <a:off x="1028700" y="2313574"/>
            <a:ext cx="11497349" cy="6581141"/>
          </a:xfrm>
          <a:prstGeom prst="rect">
            <a:avLst/>
          </a:prstGeom>
        </p:spPr>
        <p:txBody>
          <a:bodyPr anchor="t" rtlCol="false" tIns="0" lIns="0" bIns="0" rIns="0">
            <a:spAutoFit/>
          </a:bodyPr>
          <a:lstStyle/>
          <a:p>
            <a:pPr algn="l" marL="734055" indent="-367027" lvl="1">
              <a:lnSpc>
                <a:spcPts val="4759"/>
              </a:lnSpc>
              <a:buFont typeface="Arial"/>
              <a:buChar char="•"/>
            </a:pPr>
            <a:r>
              <a:rPr lang="en-US" b="true" sz="3399">
                <a:solidFill>
                  <a:srgbClr val="0F4662"/>
                </a:solidFill>
                <a:latin typeface="Quicksand Bold"/>
                <a:ea typeface="Quicksand Bold"/>
                <a:cs typeface="Quicksand Bold"/>
                <a:sym typeface="Quicksand Bold"/>
              </a:rPr>
              <a:t>·Synthesis of O,O-Dimethyl Dithiophosphoric Acid:</a:t>
            </a:r>
          </a:p>
          <a:p>
            <a:pPr algn="l" marL="734055" indent="-367027" lvl="1">
              <a:lnSpc>
                <a:spcPts val="4759"/>
              </a:lnSpc>
              <a:buFont typeface="Arial"/>
              <a:buChar char="•"/>
            </a:pPr>
            <a:r>
              <a:rPr lang="en-US" sz="3399">
                <a:solidFill>
                  <a:srgbClr val="0F4662"/>
                </a:solidFill>
                <a:latin typeface="Quicksand"/>
                <a:ea typeface="Quicksand"/>
                <a:cs typeface="Quicksand"/>
                <a:sym typeface="Quicksand"/>
              </a:rPr>
              <a:t>Temperature: 50-60°C.</a:t>
            </a:r>
          </a:p>
          <a:p>
            <a:pPr algn="l" marL="734055" indent="-367027" lvl="1">
              <a:lnSpc>
                <a:spcPts val="4759"/>
              </a:lnSpc>
              <a:buFont typeface="Arial"/>
              <a:buChar char="•"/>
            </a:pPr>
            <a:r>
              <a:rPr lang="en-US" sz="3399">
                <a:solidFill>
                  <a:srgbClr val="0F4662"/>
                </a:solidFill>
                <a:latin typeface="Quicksand"/>
                <a:ea typeface="Quicksand"/>
                <a:cs typeface="Quicksand"/>
                <a:sym typeface="Quicksand"/>
              </a:rPr>
              <a:t>Reaction Time: 1-2 hours.</a:t>
            </a:r>
          </a:p>
          <a:p>
            <a:pPr algn="l" marL="734055" indent="-367027" lvl="1">
              <a:lnSpc>
                <a:spcPts val="4759"/>
              </a:lnSpc>
              <a:buFont typeface="Arial"/>
              <a:buChar char="•"/>
            </a:pPr>
            <a:r>
              <a:rPr lang="en-US" sz="3399">
                <a:solidFill>
                  <a:srgbClr val="0F4662"/>
                </a:solidFill>
                <a:latin typeface="Quicksand"/>
                <a:ea typeface="Quicksand"/>
                <a:cs typeface="Quicksand"/>
                <a:sym typeface="Quicksand"/>
              </a:rPr>
              <a:t>Pressure: Atmospheric.</a:t>
            </a:r>
          </a:p>
          <a:p>
            <a:pPr algn="l" marL="734055" indent="-367027" lvl="1">
              <a:lnSpc>
                <a:spcPts val="4759"/>
              </a:lnSpc>
              <a:buFont typeface="Arial"/>
              <a:buChar char="•"/>
            </a:pPr>
            <a:r>
              <a:rPr lang="en-US" sz="3399">
                <a:solidFill>
                  <a:srgbClr val="0F4662"/>
                </a:solidFill>
                <a:latin typeface="Quicksand"/>
                <a:ea typeface="Quicksand"/>
                <a:cs typeface="Quicksand"/>
                <a:sym typeface="Quicksand"/>
              </a:rPr>
              <a:t>Stirring: Continuous.</a:t>
            </a:r>
          </a:p>
          <a:p>
            <a:pPr algn="l" marL="734055" indent="-367027" lvl="1">
              <a:lnSpc>
                <a:spcPts val="4759"/>
              </a:lnSpc>
              <a:buFont typeface="Arial"/>
              <a:buChar char="•"/>
            </a:pPr>
            <a:r>
              <a:rPr lang="en-US" sz="3399">
                <a:solidFill>
                  <a:srgbClr val="0F4662"/>
                </a:solidFill>
                <a:latin typeface="Quicksand"/>
                <a:ea typeface="Quicksand"/>
                <a:cs typeface="Quicksand"/>
                <a:sym typeface="Quicksand"/>
              </a:rPr>
              <a:t>·</a:t>
            </a:r>
            <a:r>
              <a:rPr lang="en-US" b="true" sz="3399">
                <a:solidFill>
                  <a:srgbClr val="0F4662"/>
                </a:solidFill>
                <a:latin typeface="Quicksand Bold"/>
                <a:ea typeface="Quicksand Bold"/>
                <a:cs typeface="Quicksand Bold"/>
                <a:sym typeface="Quicksand Bold"/>
              </a:rPr>
              <a:t>Thiophosphorylation Reaction:</a:t>
            </a:r>
          </a:p>
          <a:p>
            <a:pPr algn="l" marL="734055" indent="-367027" lvl="1">
              <a:lnSpc>
                <a:spcPts val="4759"/>
              </a:lnSpc>
              <a:buFont typeface="Arial"/>
              <a:buChar char="•"/>
            </a:pPr>
            <a:r>
              <a:rPr lang="en-US" sz="3399">
                <a:solidFill>
                  <a:srgbClr val="0F4662"/>
                </a:solidFill>
                <a:latin typeface="Quicksand"/>
                <a:ea typeface="Quicksand"/>
                <a:cs typeface="Quicksand"/>
                <a:sym typeface="Quicksand"/>
              </a:rPr>
              <a:t>Temperature: 50-80°C.</a:t>
            </a:r>
          </a:p>
          <a:p>
            <a:pPr algn="l" marL="734055" indent="-367027" lvl="1">
              <a:lnSpc>
                <a:spcPts val="4759"/>
              </a:lnSpc>
              <a:buFont typeface="Arial"/>
              <a:buChar char="•"/>
            </a:pPr>
            <a:r>
              <a:rPr lang="en-US" sz="3399">
                <a:solidFill>
                  <a:srgbClr val="0F4662"/>
                </a:solidFill>
                <a:latin typeface="Quicksand"/>
                <a:ea typeface="Quicksand"/>
                <a:cs typeface="Quicksand"/>
                <a:sym typeface="Quicksand"/>
              </a:rPr>
              <a:t>Pressure: Atmospheric or slight vacuum.</a:t>
            </a:r>
          </a:p>
          <a:p>
            <a:pPr algn="l" marL="734055" indent="-367027" lvl="1">
              <a:lnSpc>
                <a:spcPts val="4759"/>
              </a:lnSpc>
              <a:buFont typeface="Arial"/>
              <a:buChar char="•"/>
            </a:pPr>
            <a:r>
              <a:rPr lang="en-US" sz="3399">
                <a:solidFill>
                  <a:srgbClr val="0F4662"/>
                </a:solidFill>
                <a:latin typeface="Quicksand"/>
                <a:ea typeface="Quicksand"/>
                <a:cs typeface="Quicksand"/>
                <a:sym typeface="Quicksand"/>
              </a:rPr>
              <a:t>Reaction Time: 3-6 hours.</a:t>
            </a:r>
          </a:p>
          <a:p>
            <a:pPr algn="l" marL="734055" indent="-367027" lvl="1">
              <a:lnSpc>
                <a:spcPts val="4759"/>
              </a:lnSpc>
              <a:buFont typeface="Arial"/>
              <a:buChar char="•"/>
            </a:pPr>
            <a:r>
              <a:rPr lang="en-US" sz="3399">
                <a:solidFill>
                  <a:srgbClr val="0F4662"/>
                </a:solidFill>
                <a:latin typeface="Quicksand"/>
                <a:ea typeface="Quicksand"/>
                <a:cs typeface="Quicksand"/>
                <a:sym typeface="Quicksand"/>
              </a:rPr>
              <a:t>Catalyst (if used): Acidic (H₂SO₄) o</a:t>
            </a:r>
            <a:r>
              <a:rPr lang="en-US" sz="3399">
                <a:solidFill>
                  <a:srgbClr val="0F4662"/>
                </a:solidFill>
                <a:latin typeface="Quicksand"/>
                <a:ea typeface="Quicksand"/>
                <a:cs typeface="Quicksand"/>
                <a:sym typeface="Quicksand"/>
              </a:rPr>
              <a:t>r Bas</a:t>
            </a:r>
            <a:r>
              <a:rPr lang="en-US" sz="3399">
                <a:solidFill>
                  <a:srgbClr val="0F4662"/>
                </a:solidFill>
                <a:latin typeface="Quicksand"/>
                <a:ea typeface="Quicksand"/>
                <a:cs typeface="Quicksand"/>
                <a:sym typeface="Quicksand"/>
              </a:rPr>
              <a:t>ic (NaOH).</a:t>
            </a:r>
          </a:p>
          <a:p>
            <a:pPr algn="l">
              <a:lnSpc>
                <a:spcPts val="4759"/>
              </a:lnSpc>
            </a:pP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21</a:t>
            </a:r>
          </a:p>
        </p:txBody>
      </p:sp>
      <p:sp>
        <p:nvSpPr>
          <p:cNvPr name="Freeform 6" id="6"/>
          <p:cNvSpPr/>
          <p:nvPr/>
        </p:nvSpPr>
        <p:spPr>
          <a:xfrm flipH="false" flipV="false" rot="0">
            <a:off x="12526049" y="4610507"/>
            <a:ext cx="6356958" cy="6356958"/>
          </a:xfrm>
          <a:custGeom>
            <a:avLst/>
            <a:gdLst/>
            <a:ahLst/>
            <a:cxnLst/>
            <a:rect r="r" b="b" t="t" l="l"/>
            <a:pathLst>
              <a:path h="6356958" w="6356958">
                <a:moveTo>
                  <a:pt x="0" y="0"/>
                </a:moveTo>
                <a:lnTo>
                  <a:pt x="6356959" y="0"/>
                </a:lnTo>
                <a:lnTo>
                  <a:pt x="6356959" y="6356958"/>
                </a:lnTo>
                <a:lnTo>
                  <a:pt x="0" y="6356958"/>
                </a:lnTo>
                <a:lnTo>
                  <a:pt x="0" y="0"/>
                </a:lnTo>
                <a:close/>
              </a:path>
            </a:pathLst>
          </a:custGeom>
          <a:blipFill>
            <a:blip r:embed="rId4">
              <a:alphaModFix amt="23000"/>
            </a:blip>
            <a:stretch>
              <a:fillRect l="0" t="0" r="0" b="0"/>
            </a:stretch>
          </a:blipFill>
        </p:spPr>
      </p:sp>
      <p:sp>
        <p:nvSpPr>
          <p:cNvPr name="Freeform 7" id="7"/>
          <p:cNvSpPr/>
          <p:nvPr/>
        </p:nvSpPr>
        <p:spPr>
          <a:xfrm flipH="false" flipV="false" rot="0">
            <a:off x="11159202" y="900840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5875111" y="0"/>
            <a:ext cx="2412889" cy="10271151"/>
            <a:chOff x="0" y="0"/>
            <a:chExt cx="635494" cy="2705159"/>
          </a:xfrm>
        </p:grpSpPr>
        <p:sp>
          <p:nvSpPr>
            <p:cNvPr name="Freeform 3" id="3"/>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4" id="4"/>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0" y="257877"/>
            <a:ext cx="16762186" cy="1872614"/>
          </a:xfrm>
          <a:prstGeom prst="rect">
            <a:avLst/>
          </a:prstGeom>
        </p:spPr>
        <p:txBody>
          <a:bodyPr anchor="t" rtlCol="false" tIns="0" lIns="0" bIns="0" rIns="0">
            <a:spAutoFit/>
          </a:bodyPr>
          <a:lstStyle/>
          <a:p>
            <a:pPr algn="ctr">
              <a:lnSpc>
                <a:spcPts val="7560"/>
              </a:lnSpc>
            </a:pPr>
            <a:r>
              <a:rPr lang="en-US" b="true" sz="5400" i="true">
                <a:solidFill>
                  <a:srgbClr val="0F4662"/>
                </a:solidFill>
                <a:latin typeface="Cormorant Garamond Bold Italics"/>
                <a:ea typeface="Cormorant Garamond Bold Italics"/>
                <a:cs typeface="Cormorant Garamond Bold Italics"/>
                <a:sym typeface="Cormorant Garamond Bold Italics"/>
              </a:rPr>
              <a:t>Reasons Why Direct Esterification of O,O-Dimethyl Phosphorodithioic Acid Preferred</a:t>
            </a:r>
          </a:p>
        </p:txBody>
      </p:sp>
      <p:sp>
        <p:nvSpPr>
          <p:cNvPr name="TextBox 6" id="6"/>
          <p:cNvSpPr txBox="true"/>
          <p:nvPr/>
        </p:nvSpPr>
        <p:spPr>
          <a:xfrm rot="0">
            <a:off x="249151" y="2063816"/>
            <a:ext cx="15139903" cy="8125728"/>
          </a:xfrm>
          <a:prstGeom prst="rect">
            <a:avLst/>
          </a:prstGeom>
        </p:spPr>
        <p:txBody>
          <a:bodyPr anchor="t" rtlCol="false" tIns="0" lIns="0" bIns="0" rIns="0">
            <a:spAutoFit/>
          </a:bodyPr>
          <a:lstStyle/>
          <a:p>
            <a:pPr algn="l" marL="594561" indent="-297280" lvl="1">
              <a:lnSpc>
                <a:spcPts val="3855"/>
              </a:lnSpc>
              <a:buFont typeface="Arial"/>
              <a:buChar char="•"/>
            </a:pPr>
            <a:r>
              <a:rPr lang="en-US" b="true" sz="2753">
                <a:solidFill>
                  <a:srgbClr val="7994A0"/>
                </a:solidFill>
                <a:latin typeface="Roboto Bold"/>
                <a:ea typeface="Roboto Bold"/>
                <a:cs typeface="Roboto Bold"/>
                <a:sym typeface="Roboto Bold"/>
              </a:rPr>
              <a:t>·Direct Esterification of O,O-Dimethyl Phosphorodithioic Acid gives higher yield (~98%) and is more efficient.</a:t>
            </a:r>
          </a:p>
          <a:p>
            <a:pPr algn="l" marL="679499" indent="-339750" lvl="1">
              <a:lnSpc>
                <a:spcPts val="4406"/>
              </a:lnSpc>
              <a:buFont typeface="Arial"/>
              <a:buChar char="•"/>
            </a:pPr>
            <a:r>
              <a:rPr lang="en-US" b="true" sz="3147">
                <a:solidFill>
                  <a:srgbClr val="7994A0"/>
                </a:solidFill>
                <a:latin typeface="Roboto Bold"/>
                <a:ea typeface="Roboto Bold"/>
                <a:cs typeface="Roboto Bold"/>
                <a:sym typeface="Roboto Bold"/>
              </a:rPr>
              <a:t>·Thiophosphorylation of Diethyl Fumarate is safer as it avoids POCl₃ and NaCN.</a:t>
            </a:r>
          </a:p>
          <a:p>
            <a:pPr algn="l" marL="679499" indent="-339750" lvl="1">
              <a:lnSpc>
                <a:spcPts val="4406"/>
              </a:lnSpc>
              <a:buFont typeface="Arial"/>
              <a:buChar char="•"/>
            </a:pPr>
            <a:r>
              <a:rPr lang="en-US" b="true" sz="3147">
                <a:solidFill>
                  <a:srgbClr val="7994A0"/>
                </a:solidFill>
                <a:latin typeface="Roboto Bold"/>
                <a:ea typeface="Roboto Bold"/>
                <a:cs typeface="Roboto Bold"/>
                <a:sym typeface="Roboto Bold"/>
              </a:rPr>
              <a:t>·Direct Esterification has faster reaction time and simpler purification steps.</a:t>
            </a:r>
          </a:p>
          <a:p>
            <a:pPr algn="l" marL="679499" indent="-339750" lvl="1">
              <a:lnSpc>
                <a:spcPts val="4406"/>
              </a:lnSpc>
              <a:buFont typeface="Arial"/>
              <a:buChar char="•"/>
            </a:pPr>
            <a:r>
              <a:rPr lang="en-US" b="true" sz="3147">
                <a:solidFill>
                  <a:srgbClr val="7994A0"/>
                </a:solidFill>
                <a:latin typeface="Roboto Bold"/>
                <a:ea typeface="Roboto Bold"/>
                <a:cs typeface="Roboto Bold"/>
                <a:sym typeface="Roboto Bold"/>
              </a:rPr>
              <a:t>·Thiophosphorylation operates under milder conditions (50-80°C) but has lower yield (~92-95%).</a:t>
            </a:r>
          </a:p>
          <a:p>
            <a:pPr algn="l" marL="679499" indent="-339750" lvl="1">
              <a:lnSpc>
                <a:spcPts val="4406"/>
              </a:lnSpc>
              <a:buFont typeface="Arial"/>
              <a:buChar char="•"/>
            </a:pPr>
            <a:r>
              <a:rPr lang="en-US" b="true" sz="3147">
                <a:solidFill>
                  <a:srgbClr val="7994A0"/>
                </a:solidFill>
                <a:latin typeface="Roboto Bold"/>
                <a:ea typeface="Roboto Bold"/>
                <a:cs typeface="Roboto Bold"/>
                <a:sym typeface="Roboto Bold"/>
              </a:rPr>
              <a:t>·Direct Esterification requires strict anhydrous conditions, as reactants are moisture-sensitive.</a:t>
            </a:r>
          </a:p>
          <a:p>
            <a:pPr algn="l" marL="679499" indent="-339750" lvl="1">
              <a:lnSpc>
                <a:spcPts val="4406"/>
              </a:lnSpc>
              <a:buFont typeface="Arial"/>
              <a:buChar char="•"/>
            </a:pPr>
            <a:r>
              <a:rPr lang="en-US" b="true" sz="3147">
                <a:solidFill>
                  <a:srgbClr val="7994A0"/>
                </a:solidFill>
                <a:latin typeface="Roboto Bold"/>
                <a:ea typeface="Roboto Bold"/>
                <a:cs typeface="Roboto Bold"/>
                <a:sym typeface="Roboto Bold"/>
              </a:rPr>
              <a:t>·Thiophosphorylation involves more reaction steps, leading to higher operational costs.</a:t>
            </a:r>
          </a:p>
          <a:p>
            <a:pPr algn="l" marL="679499" indent="-339750" lvl="1">
              <a:lnSpc>
                <a:spcPts val="4406"/>
              </a:lnSpc>
              <a:buFont typeface="Arial"/>
              <a:buChar char="•"/>
            </a:pPr>
            <a:r>
              <a:rPr lang="en-US" b="true" sz="3147">
                <a:solidFill>
                  <a:srgbClr val="7994A0"/>
                </a:solidFill>
                <a:latin typeface="Roboto Bold"/>
                <a:ea typeface="Roboto Bold"/>
                <a:cs typeface="Roboto Bold"/>
                <a:sym typeface="Roboto Bold"/>
              </a:rPr>
              <a:t>·Direct Esterification is preferred for industrial production due to better efficiency and cost-effectiveness.</a:t>
            </a:r>
          </a:p>
          <a:p>
            <a:pPr algn="l" marL="679499" indent="-339750" lvl="1">
              <a:lnSpc>
                <a:spcPts val="4406"/>
              </a:lnSpc>
              <a:buFont typeface="Arial"/>
              <a:buChar char="•"/>
            </a:pPr>
            <a:r>
              <a:rPr lang="en-US" b="true" sz="3147">
                <a:solidFill>
                  <a:srgbClr val="7994A0"/>
                </a:solidFill>
                <a:latin typeface="Roboto Bold"/>
                <a:ea typeface="Roboto Bold"/>
                <a:cs typeface="Roboto Bold"/>
                <a:sym typeface="Roboto Bold"/>
              </a:rPr>
              <a:t>·Thiophosphorylation is a viable alternative when safety and environmental factors are a priority.</a:t>
            </a:r>
          </a:p>
          <a:p>
            <a:pPr algn="l">
              <a:lnSpc>
                <a:spcPts val="4130"/>
              </a:lnSpc>
            </a:pPr>
          </a:p>
        </p:txBody>
      </p:sp>
      <p:sp>
        <p:nvSpPr>
          <p:cNvPr name="Freeform 7" id="7"/>
          <p:cNvSpPr/>
          <p:nvPr/>
        </p:nvSpPr>
        <p:spPr>
          <a:xfrm flipH="false" flipV="false" rot="-2026754">
            <a:off x="14372609" y="6003310"/>
            <a:ext cx="4441389" cy="4441389"/>
          </a:xfrm>
          <a:custGeom>
            <a:avLst/>
            <a:gdLst/>
            <a:ahLst/>
            <a:cxnLst/>
            <a:rect r="r" b="b" t="t" l="l"/>
            <a:pathLst>
              <a:path h="4441389" w="4441389">
                <a:moveTo>
                  <a:pt x="0" y="0"/>
                </a:moveTo>
                <a:lnTo>
                  <a:pt x="4441390" y="0"/>
                </a:lnTo>
                <a:lnTo>
                  <a:pt x="4441390" y="4441389"/>
                </a:lnTo>
                <a:lnTo>
                  <a:pt x="0" y="4441389"/>
                </a:lnTo>
                <a:lnTo>
                  <a:pt x="0" y="0"/>
                </a:lnTo>
                <a:close/>
              </a:path>
            </a:pathLst>
          </a:custGeom>
          <a:blipFill>
            <a:blip r:embed="rId2">
              <a:alphaModFix amt="48000"/>
            </a:blip>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22</a:t>
            </a:r>
          </a:p>
        </p:txBody>
      </p:sp>
      <p:sp>
        <p:nvSpPr>
          <p:cNvPr name="Freeform 9" id="9"/>
          <p:cNvSpPr/>
          <p:nvPr/>
        </p:nvSpPr>
        <p:spPr>
          <a:xfrm flipH="false" flipV="false" rot="0">
            <a:off x="13352627" y="977962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0" y="5890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2509938" y="4508938"/>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alphaModFix amt="25000"/>
            </a:blip>
            <a:stretch>
              <a:fillRect l="0" t="0" r="0" b="0"/>
            </a:stretch>
          </a:blipFill>
        </p:spPr>
      </p:sp>
      <p:sp>
        <p:nvSpPr>
          <p:cNvPr name="Freeform 3" id="3"/>
          <p:cNvSpPr/>
          <p:nvPr/>
        </p:nvSpPr>
        <p:spPr>
          <a:xfrm flipH="false" flipV="false" rot="0">
            <a:off x="-1106301" y="4690711"/>
            <a:ext cx="5970671" cy="5970671"/>
          </a:xfrm>
          <a:custGeom>
            <a:avLst/>
            <a:gdLst/>
            <a:ahLst/>
            <a:cxnLst/>
            <a:rect r="r" b="b" t="t" l="l"/>
            <a:pathLst>
              <a:path h="5970671" w="5970671">
                <a:moveTo>
                  <a:pt x="0" y="0"/>
                </a:moveTo>
                <a:lnTo>
                  <a:pt x="5970671" y="0"/>
                </a:lnTo>
                <a:lnTo>
                  <a:pt x="5970671" y="5970671"/>
                </a:lnTo>
                <a:lnTo>
                  <a:pt x="0" y="5970671"/>
                </a:lnTo>
                <a:lnTo>
                  <a:pt x="0" y="0"/>
                </a:lnTo>
                <a:close/>
              </a:path>
            </a:pathLst>
          </a:custGeom>
          <a:blipFill>
            <a:blip r:embed="rId3">
              <a:alphaModFix amt="25000"/>
            </a:blip>
            <a:stretch>
              <a:fillRect l="0" t="0" r="0" b="0"/>
            </a:stretch>
          </a:blipFill>
        </p:spPr>
      </p:sp>
      <p:grpSp>
        <p:nvGrpSpPr>
          <p:cNvPr name="Group 4" id="4"/>
          <p:cNvGrpSpPr/>
          <p:nvPr/>
        </p:nvGrpSpPr>
        <p:grpSpPr>
          <a:xfrm rot="-5400000">
            <a:off x="8361213" y="843518"/>
            <a:ext cx="1979382" cy="7694385"/>
            <a:chOff x="0" y="0"/>
            <a:chExt cx="435427" cy="1692619"/>
          </a:xfrm>
        </p:grpSpPr>
        <p:sp>
          <p:nvSpPr>
            <p:cNvPr name="Freeform 5" id="5"/>
            <p:cNvSpPr/>
            <p:nvPr/>
          </p:nvSpPr>
          <p:spPr>
            <a:xfrm flipH="false" flipV="false" rot="0">
              <a:off x="0" y="0"/>
              <a:ext cx="435427" cy="1692619"/>
            </a:xfrm>
            <a:custGeom>
              <a:avLst/>
              <a:gdLst/>
              <a:ahLst/>
              <a:cxnLst/>
              <a:rect r="r" b="b" t="t" l="l"/>
              <a:pathLst>
                <a:path h="1692619" w="435427">
                  <a:moveTo>
                    <a:pt x="199475" y="0"/>
                  </a:moveTo>
                  <a:lnTo>
                    <a:pt x="235951" y="0"/>
                  </a:lnTo>
                  <a:cubicBezTo>
                    <a:pt x="346118" y="0"/>
                    <a:pt x="435427" y="89308"/>
                    <a:pt x="435427" y="199475"/>
                  </a:cubicBezTo>
                  <a:lnTo>
                    <a:pt x="435427" y="1493144"/>
                  </a:lnTo>
                  <a:cubicBezTo>
                    <a:pt x="435427" y="1546048"/>
                    <a:pt x="414410" y="1596785"/>
                    <a:pt x="377002" y="1634194"/>
                  </a:cubicBezTo>
                  <a:cubicBezTo>
                    <a:pt x="339593" y="1671603"/>
                    <a:pt x="288855" y="1692619"/>
                    <a:pt x="235951" y="1692619"/>
                  </a:cubicBezTo>
                  <a:lnTo>
                    <a:pt x="199475" y="1692619"/>
                  </a:lnTo>
                  <a:cubicBezTo>
                    <a:pt x="89308" y="1692619"/>
                    <a:pt x="0" y="1603311"/>
                    <a:pt x="0" y="1493144"/>
                  </a:cubicBezTo>
                  <a:lnTo>
                    <a:pt x="0" y="199475"/>
                  </a:lnTo>
                  <a:cubicBezTo>
                    <a:pt x="0" y="146571"/>
                    <a:pt x="21016" y="95834"/>
                    <a:pt x="58425" y="58425"/>
                  </a:cubicBezTo>
                  <a:cubicBezTo>
                    <a:pt x="95834" y="21016"/>
                    <a:pt x="146571" y="0"/>
                    <a:pt x="199475" y="0"/>
                  </a:cubicBezTo>
                  <a:close/>
                </a:path>
              </a:pathLst>
            </a:custGeom>
            <a:solidFill>
              <a:srgbClr val="A9BECB">
                <a:alpha val="68627"/>
              </a:srgbClr>
            </a:solidFill>
          </p:spPr>
        </p:sp>
        <p:sp>
          <p:nvSpPr>
            <p:cNvPr name="TextBox 6" id="6"/>
            <p:cNvSpPr txBox="true"/>
            <p:nvPr/>
          </p:nvSpPr>
          <p:spPr>
            <a:xfrm>
              <a:off x="0" y="-123825"/>
              <a:ext cx="435427" cy="1816444"/>
            </a:xfrm>
            <a:prstGeom prst="rect">
              <a:avLst/>
            </a:prstGeom>
          </p:spPr>
          <p:txBody>
            <a:bodyPr anchor="ctr" rtlCol="false" tIns="50800" lIns="50800" bIns="50800" rIns="50800"/>
            <a:lstStyle/>
            <a:p>
              <a:pPr algn="ctr">
                <a:lnSpc>
                  <a:spcPts val="4079"/>
                </a:lnSpc>
              </a:pPr>
            </a:p>
          </p:txBody>
        </p:sp>
      </p:grpSp>
      <p:sp>
        <p:nvSpPr>
          <p:cNvPr name="Freeform 7" id="7"/>
          <p:cNvSpPr/>
          <p:nvPr/>
        </p:nvSpPr>
        <p:spPr>
          <a:xfrm flipH="false" flipV="false" rot="0">
            <a:off x="272946" y="515347"/>
            <a:ext cx="3774008" cy="3596944"/>
          </a:xfrm>
          <a:custGeom>
            <a:avLst/>
            <a:gdLst/>
            <a:ahLst/>
            <a:cxnLst/>
            <a:rect r="r" b="b" t="t" l="l"/>
            <a:pathLst>
              <a:path h="3596944" w="3774008">
                <a:moveTo>
                  <a:pt x="0" y="0"/>
                </a:moveTo>
                <a:lnTo>
                  <a:pt x="3774008" y="0"/>
                </a:lnTo>
                <a:lnTo>
                  <a:pt x="3774008" y="3596943"/>
                </a:lnTo>
                <a:lnTo>
                  <a:pt x="0" y="3596943"/>
                </a:lnTo>
                <a:lnTo>
                  <a:pt x="0" y="0"/>
                </a:lnTo>
                <a:close/>
              </a:path>
            </a:pathLst>
          </a:custGeom>
          <a:blipFill>
            <a:blip r:embed="rId4">
              <a:alphaModFix amt="25000"/>
            </a:blip>
            <a:stretch>
              <a:fillRect l="0" t="-2461" r="0" b="-2461"/>
            </a:stretch>
          </a:blipFill>
        </p:spPr>
      </p:sp>
      <p:sp>
        <p:nvSpPr>
          <p:cNvPr name="TextBox 8" id="8"/>
          <p:cNvSpPr txBox="true"/>
          <p:nvPr/>
        </p:nvSpPr>
        <p:spPr>
          <a:xfrm rot="0">
            <a:off x="4046954" y="303799"/>
            <a:ext cx="10194091" cy="1285875"/>
          </a:xfrm>
          <a:prstGeom prst="rect">
            <a:avLst/>
          </a:prstGeom>
        </p:spPr>
        <p:txBody>
          <a:bodyPr anchor="t" rtlCol="false" tIns="0" lIns="0" bIns="0" rIns="0">
            <a:spAutoFit/>
          </a:bodyPr>
          <a:lstStyle/>
          <a:p>
            <a:pPr algn="ctr" marL="0" indent="0" lvl="0">
              <a:lnSpc>
                <a:spcPts val="10500"/>
              </a:lnSpc>
              <a:spcBef>
                <a:spcPct val="0"/>
              </a:spcBef>
            </a:pPr>
            <a:r>
              <a:rPr lang="en-US" b="true" sz="7500" i="true">
                <a:solidFill>
                  <a:srgbClr val="0F4662"/>
                </a:solidFill>
                <a:latin typeface="Cormorant Garamond Bold Italics"/>
                <a:ea typeface="Cormorant Garamond Bold Italics"/>
                <a:cs typeface="Cormorant Garamond Bold Italics"/>
                <a:sym typeface="Cormorant Garamond Bold Italics"/>
              </a:rPr>
              <a:t>Market Analysis </a:t>
            </a:r>
          </a:p>
        </p:txBody>
      </p:sp>
      <p:sp>
        <p:nvSpPr>
          <p:cNvPr name="TextBox 9" id="9"/>
          <p:cNvSpPr txBox="true"/>
          <p:nvPr/>
        </p:nvSpPr>
        <p:spPr>
          <a:xfrm rot="0">
            <a:off x="5915590" y="4017040"/>
            <a:ext cx="6870627" cy="1834923"/>
          </a:xfrm>
          <a:prstGeom prst="rect">
            <a:avLst/>
          </a:prstGeom>
        </p:spPr>
        <p:txBody>
          <a:bodyPr anchor="t" rtlCol="false" tIns="0" lIns="0" bIns="0" rIns="0">
            <a:spAutoFit/>
          </a:bodyPr>
          <a:lstStyle/>
          <a:p>
            <a:pPr algn="ctr">
              <a:lnSpc>
                <a:spcPts val="4912"/>
              </a:lnSpc>
            </a:pPr>
            <a:r>
              <a:rPr lang="en-US" sz="3508" b="true">
                <a:solidFill>
                  <a:srgbClr val="0F4662"/>
                </a:solidFill>
                <a:latin typeface="Quicksand Bold"/>
                <a:ea typeface="Quicksand Bold"/>
                <a:cs typeface="Quicksand Bold"/>
                <a:sym typeface="Quicksand Bold"/>
              </a:rPr>
              <a:t>Malathion</a:t>
            </a:r>
          </a:p>
          <a:p>
            <a:pPr algn="ctr" marL="0" indent="0" lvl="0">
              <a:lnSpc>
                <a:spcPts val="4912"/>
              </a:lnSpc>
              <a:spcBef>
                <a:spcPct val="0"/>
              </a:spcBef>
            </a:pPr>
            <a:r>
              <a:rPr lang="en-US" b="true" sz="3508">
                <a:solidFill>
                  <a:srgbClr val="0F4662"/>
                </a:solidFill>
                <a:latin typeface="Quicksand Bold"/>
                <a:ea typeface="Quicksand Bold"/>
                <a:cs typeface="Quicksand Bold"/>
                <a:sym typeface="Quicksand Bold"/>
              </a:rPr>
              <a:t>Sodium Lauroamphoacetate </a:t>
            </a:r>
          </a:p>
          <a:p>
            <a:pPr algn="ctr" marL="0" indent="0" lvl="0">
              <a:lnSpc>
                <a:spcPts val="4912"/>
              </a:lnSpc>
              <a:spcBef>
                <a:spcPct val="0"/>
              </a:spcBef>
            </a:pP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0" y="183784"/>
            <a:ext cx="15875111" cy="946149"/>
          </a:xfrm>
          <a:prstGeom prst="rect">
            <a:avLst/>
          </a:prstGeom>
        </p:spPr>
        <p:txBody>
          <a:bodyPr anchor="t" rtlCol="false" tIns="0" lIns="0" bIns="0" rIns="0">
            <a:spAutoFit/>
          </a:bodyPr>
          <a:lstStyle/>
          <a:p>
            <a:pPr algn="ctr" marL="0" indent="0" lvl="0">
              <a:lnSpc>
                <a:spcPts val="7700"/>
              </a:lnSpc>
              <a:spcBef>
                <a:spcPct val="0"/>
              </a:spcBef>
            </a:pPr>
            <a:r>
              <a:rPr lang="en-US" b="true" sz="5500" i="true">
                <a:solidFill>
                  <a:srgbClr val="0F4662"/>
                </a:solidFill>
                <a:latin typeface="Cormorant Garamond Bold Italics"/>
                <a:ea typeface="Cormorant Garamond Bold Italics"/>
                <a:cs typeface="Cormorant Garamond Bold Italics"/>
                <a:sym typeface="Cormorant Garamond Bold Italics"/>
              </a:rPr>
              <a:t>Malathion </a:t>
            </a:r>
          </a:p>
        </p:txBody>
      </p:sp>
      <p:sp>
        <p:nvSpPr>
          <p:cNvPr name="TextBox 3" id="3"/>
          <p:cNvSpPr txBox="true"/>
          <p:nvPr/>
        </p:nvSpPr>
        <p:spPr>
          <a:xfrm rot="0">
            <a:off x="308208" y="1720849"/>
            <a:ext cx="10902081" cy="629918"/>
          </a:xfrm>
          <a:prstGeom prst="rect">
            <a:avLst/>
          </a:prstGeom>
        </p:spPr>
        <p:txBody>
          <a:bodyPr anchor="t" rtlCol="false" tIns="0" lIns="0" bIns="0" rIns="0">
            <a:spAutoFit/>
          </a:bodyPr>
          <a:lstStyle/>
          <a:p>
            <a:pPr algn="l" marL="0" indent="0" lvl="0">
              <a:lnSpc>
                <a:spcPts val="5180"/>
              </a:lnSpc>
              <a:spcBef>
                <a:spcPct val="0"/>
              </a:spcBef>
            </a:pPr>
            <a:r>
              <a:rPr lang="en-US" sz="3700">
                <a:solidFill>
                  <a:srgbClr val="0F4662"/>
                </a:solidFill>
                <a:latin typeface="Roboto"/>
                <a:ea typeface="Roboto"/>
                <a:cs typeface="Roboto"/>
                <a:sym typeface="Roboto"/>
              </a:rPr>
              <a:t>Chemical: Malathion (C₁₀H₁₅O₆PS₂ )</a:t>
            </a:r>
          </a:p>
        </p:txBody>
      </p:sp>
      <p:sp>
        <p:nvSpPr>
          <p:cNvPr name="TextBox 4" id="4"/>
          <p:cNvSpPr txBox="true"/>
          <p:nvPr/>
        </p:nvSpPr>
        <p:spPr>
          <a:xfrm rot="0">
            <a:off x="308208" y="933450"/>
            <a:ext cx="4712975"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name="TextBox 5" id="5"/>
          <p:cNvSpPr txBox="true"/>
          <p:nvPr/>
        </p:nvSpPr>
        <p:spPr>
          <a:xfrm rot="0">
            <a:off x="308208" y="2284093"/>
            <a:ext cx="12423121" cy="1287143"/>
          </a:xfrm>
          <a:prstGeom prst="rect">
            <a:avLst/>
          </a:prstGeom>
        </p:spPr>
        <p:txBody>
          <a:bodyPr anchor="t" rtlCol="false" tIns="0" lIns="0" bIns="0" rIns="0">
            <a:spAutoFit/>
          </a:bodyPr>
          <a:lstStyle/>
          <a:p>
            <a:pPr algn="l" marL="0" indent="0" lvl="0">
              <a:lnSpc>
                <a:spcPts val="5180"/>
              </a:lnSpc>
              <a:spcBef>
                <a:spcPct val="0"/>
              </a:spcBef>
            </a:pPr>
            <a:r>
              <a:rPr lang="en-US" sz="3700" i="true">
                <a:solidFill>
                  <a:srgbClr val="0F4662"/>
                </a:solidFill>
                <a:latin typeface="Roboto Italics"/>
                <a:ea typeface="Roboto Italics"/>
                <a:cs typeface="Roboto Italics"/>
                <a:sym typeface="Roboto Italics"/>
              </a:rPr>
              <a:t>A versatile insecticide for crops, disease control, and household pests.</a:t>
            </a:r>
          </a:p>
        </p:txBody>
      </p:sp>
      <p:sp>
        <p:nvSpPr>
          <p:cNvPr name="TextBox 6" id="6"/>
          <p:cNvSpPr txBox="true"/>
          <p:nvPr/>
        </p:nvSpPr>
        <p:spPr>
          <a:xfrm rot="0">
            <a:off x="425995" y="4252151"/>
            <a:ext cx="14672445" cy="629918"/>
          </a:xfrm>
          <a:prstGeom prst="rect">
            <a:avLst/>
          </a:prstGeom>
        </p:spPr>
        <p:txBody>
          <a:bodyPr anchor="t" rtlCol="false" tIns="0" lIns="0" bIns="0" rIns="0">
            <a:spAutoFit/>
          </a:bodyPr>
          <a:lstStyle/>
          <a:p>
            <a:pPr algn="l" marL="0" indent="0" lvl="0">
              <a:lnSpc>
                <a:spcPts val="5180"/>
              </a:lnSpc>
              <a:spcBef>
                <a:spcPct val="0"/>
              </a:spcBef>
            </a:pPr>
            <a:r>
              <a:rPr lang="en-US" sz="3700">
                <a:solidFill>
                  <a:srgbClr val="0F4662"/>
                </a:solidFill>
                <a:latin typeface="Roboto"/>
                <a:ea typeface="Roboto"/>
                <a:cs typeface="Roboto"/>
                <a:sym typeface="Roboto"/>
              </a:rPr>
              <a:t>Agriculture:  Protects crops (fruits, cotton, rice) from pests.</a:t>
            </a:r>
          </a:p>
        </p:txBody>
      </p:sp>
      <p:sp>
        <p:nvSpPr>
          <p:cNvPr name="TextBox 7" id="7"/>
          <p:cNvSpPr txBox="true"/>
          <p:nvPr/>
        </p:nvSpPr>
        <p:spPr>
          <a:xfrm rot="0">
            <a:off x="425995" y="3479023"/>
            <a:ext cx="4712975"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Primary use</a:t>
            </a:r>
          </a:p>
        </p:txBody>
      </p:sp>
      <p:sp>
        <p:nvSpPr>
          <p:cNvPr name="TextBox 8" id="8"/>
          <p:cNvSpPr txBox="true"/>
          <p:nvPr/>
        </p:nvSpPr>
        <p:spPr>
          <a:xfrm rot="0">
            <a:off x="425995" y="4895072"/>
            <a:ext cx="15634667" cy="1287082"/>
          </a:xfrm>
          <a:prstGeom prst="rect">
            <a:avLst/>
          </a:prstGeom>
        </p:spPr>
        <p:txBody>
          <a:bodyPr anchor="t" rtlCol="false" tIns="0" lIns="0" bIns="0" rIns="0">
            <a:spAutoFit/>
          </a:bodyPr>
          <a:lstStyle/>
          <a:p>
            <a:pPr algn="l">
              <a:lnSpc>
                <a:spcPts val="5183"/>
              </a:lnSpc>
            </a:pPr>
            <a:r>
              <a:rPr lang="en-US" sz="3702">
                <a:solidFill>
                  <a:srgbClr val="0F4662"/>
                </a:solidFill>
                <a:latin typeface="Roboto"/>
                <a:ea typeface="Roboto"/>
                <a:cs typeface="Roboto"/>
                <a:sym typeface="Roboto"/>
              </a:rPr>
              <a:t>Public Health: Mosquito control (malaria/dengue prevention).</a:t>
            </a:r>
          </a:p>
          <a:p>
            <a:pPr algn="l" marL="0" indent="0" lvl="0">
              <a:lnSpc>
                <a:spcPts val="5183"/>
              </a:lnSpc>
              <a:spcBef>
                <a:spcPct val="0"/>
              </a:spcBef>
            </a:pPr>
          </a:p>
        </p:txBody>
      </p:sp>
      <p:sp>
        <p:nvSpPr>
          <p:cNvPr name="TextBox 9" id="9"/>
          <p:cNvSpPr txBox="true"/>
          <p:nvPr/>
        </p:nvSpPr>
        <p:spPr>
          <a:xfrm rot="0">
            <a:off x="425995" y="5420480"/>
            <a:ext cx="12965785" cy="1287143"/>
          </a:xfrm>
          <a:prstGeom prst="rect">
            <a:avLst/>
          </a:prstGeom>
        </p:spPr>
        <p:txBody>
          <a:bodyPr anchor="t" rtlCol="false" tIns="0" lIns="0" bIns="0" rIns="0">
            <a:spAutoFit/>
          </a:bodyPr>
          <a:lstStyle/>
          <a:p>
            <a:pPr algn="l">
              <a:lnSpc>
                <a:spcPts val="5180"/>
              </a:lnSpc>
              <a:spcBef>
                <a:spcPct val="0"/>
              </a:spcBef>
            </a:pPr>
            <a:r>
              <a:rPr lang="en-US" sz="3700">
                <a:solidFill>
                  <a:srgbClr val="0F4662"/>
                </a:solidFill>
                <a:latin typeface="Roboto"/>
                <a:ea typeface="Roboto"/>
                <a:cs typeface="Roboto"/>
                <a:sym typeface="Roboto"/>
              </a:rPr>
              <a:t>Household: Insect sprays, pet treatments.</a:t>
            </a:r>
          </a:p>
          <a:p>
            <a:pPr algn="l" marL="0" indent="0" lvl="0">
              <a:lnSpc>
                <a:spcPts val="5180"/>
              </a:lnSpc>
              <a:spcBef>
                <a:spcPct val="0"/>
              </a:spcBef>
            </a:pPr>
          </a:p>
        </p:txBody>
      </p:sp>
      <p:sp>
        <p:nvSpPr>
          <p:cNvPr name="Freeform 10" id="10"/>
          <p:cNvSpPr/>
          <p:nvPr/>
        </p:nvSpPr>
        <p:spPr>
          <a:xfrm flipH="false" flipV="false" rot="1087719">
            <a:off x="11153350" y="-359273"/>
            <a:ext cx="5245361" cy="5245361"/>
          </a:xfrm>
          <a:custGeom>
            <a:avLst/>
            <a:gdLst/>
            <a:ahLst/>
            <a:cxnLst/>
            <a:rect r="r" b="b" t="t" l="l"/>
            <a:pathLst>
              <a:path h="5245361" w="5245361">
                <a:moveTo>
                  <a:pt x="0" y="0"/>
                </a:moveTo>
                <a:lnTo>
                  <a:pt x="5245362" y="0"/>
                </a:lnTo>
                <a:lnTo>
                  <a:pt x="5245362" y="5245361"/>
                </a:lnTo>
                <a:lnTo>
                  <a:pt x="0" y="5245361"/>
                </a:lnTo>
                <a:lnTo>
                  <a:pt x="0" y="0"/>
                </a:lnTo>
                <a:close/>
              </a:path>
            </a:pathLst>
          </a:custGeom>
          <a:blipFill>
            <a:blip r:embed="rId2"/>
            <a:stretch>
              <a:fillRect l="0" t="0" r="0" b="0"/>
            </a:stretch>
          </a:blipFill>
        </p:spPr>
      </p:sp>
      <p:grpSp>
        <p:nvGrpSpPr>
          <p:cNvPr name="Group 11" id="11"/>
          <p:cNvGrpSpPr/>
          <p:nvPr/>
        </p:nvGrpSpPr>
        <p:grpSpPr>
          <a:xfrm rot="0">
            <a:off x="15875111" y="0"/>
            <a:ext cx="2412889" cy="10271151"/>
            <a:chOff x="0" y="0"/>
            <a:chExt cx="635494" cy="2705159"/>
          </a:xfrm>
        </p:grpSpPr>
        <p:sp>
          <p:nvSpPr>
            <p:cNvPr name="Freeform 12" id="12"/>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13" id="13"/>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14" id="14"/>
          <p:cNvSpPr txBox="true"/>
          <p:nvPr/>
        </p:nvSpPr>
        <p:spPr>
          <a:xfrm rot="0">
            <a:off x="425995" y="6030714"/>
            <a:ext cx="15634667" cy="1287082"/>
          </a:xfrm>
          <a:prstGeom prst="rect">
            <a:avLst/>
          </a:prstGeom>
        </p:spPr>
        <p:txBody>
          <a:bodyPr anchor="t" rtlCol="false" tIns="0" lIns="0" bIns="0" rIns="0">
            <a:spAutoFit/>
          </a:bodyPr>
          <a:lstStyle/>
          <a:p>
            <a:pPr algn="l">
              <a:lnSpc>
                <a:spcPts val="5183"/>
              </a:lnSpc>
            </a:pPr>
            <a:r>
              <a:rPr lang="en-US" sz="3702">
                <a:solidFill>
                  <a:srgbClr val="0F4662"/>
                </a:solidFill>
                <a:latin typeface="Roboto"/>
                <a:ea typeface="Roboto"/>
                <a:cs typeface="Roboto"/>
                <a:sym typeface="Roboto"/>
              </a:rPr>
              <a:t>Medical: Lice/scabies lotions.</a:t>
            </a:r>
          </a:p>
          <a:p>
            <a:pPr algn="l" marL="0" indent="0" lvl="0">
              <a:lnSpc>
                <a:spcPts val="5183"/>
              </a:lnSpc>
              <a:spcBef>
                <a:spcPct val="0"/>
              </a:spcBef>
            </a:pPr>
          </a:p>
        </p:txBody>
      </p:sp>
      <p:sp>
        <p:nvSpPr>
          <p:cNvPr name="TextBox 15" id="15"/>
          <p:cNvSpPr txBox="true"/>
          <p:nvPr/>
        </p:nvSpPr>
        <p:spPr>
          <a:xfrm rot="0">
            <a:off x="425995" y="7543196"/>
            <a:ext cx="15634667" cy="3258818"/>
          </a:xfrm>
          <a:prstGeom prst="rect">
            <a:avLst/>
          </a:prstGeom>
        </p:spPr>
        <p:txBody>
          <a:bodyPr anchor="t" rtlCol="false" tIns="0" lIns="0" bIns="0" rIns="0">
            <a:spAutoFit/>
          </a:bodyPr>
          <a:lstStyle/>
          <a:p>
            <a:pPr algn="l">
              <a:lnSpc>
                <a:spcPts val="5180"/>
              </a:lnSpc>
            </a:pPr>
            <a:r>
              <a:rPr lang="en-US" sz="3700">
                <a:solidFill>
                  <a:srgbClr val="0F4662"/>
                </a:solidFill>
                <a:latin typeface="Roboto"/>
                <a:ea typeface="Roboto"/>
                <a:cs typeface="Roboto"/>
                <a:sym typeface="Roboto"/>
              </a:rPr>
              <a:t>Superiority: Broad-spectrum, cost-effective, low toxicity, eco-friendly degradation.</a:t>
            </a:r>
          </a:p>
          <a:p>
            <a:pPr algn="l">
              <a:lnSpc>
                <a:spcPts val="5180"/>
              </a:lnSpc>
              <a:spcBef>
                <a:spcPct val="0"/>
              </a:spcBef>
            </a:pPr>
            <a:r>
              <a:rPr lang="en-US" sz="3700">
                <a:solidFill>
                  <a:srgbClr val="0F4662"/>
                </a:solidFill>
                <a:latin typeface="Roboto"/>
                <a:ea typeface="Roboto"/>
                <a:cs typeface="Roboto"/>
                <a:sym typeface="Roboto"/>
              </a:rPr>
              <a:t>Alternatives: Pyrethroids (e.g., Permethrin), Neonicotinoids (e.g., Imidacloprid).</a:t>
            </a:r>
          </a:p>
          <a:p>
            <a:pPr algn="l" marL="0" indent="0" lvl="0">
              <a:lnSpc>
                <a:spcPts val="5180"/>
              </a:lnSpc>
              <a:spcBef>
                <a:spcPct val="0"/>
              </a:spcBef>
            </a:pPr>
          </a:p>
        </p:txBody>
      </p:sp>
      <p:sp>
        <p:nvSpPr>
          <p:cNvPr name="TextBox 16" id="16"/>
          <p:cNvSpPr txBox="true"/>
          <p:nvPr/>
        </p:nvSpPr>
        <p:spPr>
          <a:xfrm rot="0">
            <a:off x="425995" y="6717697"/>
            <a:ext cx="5553549"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Why Malathion?</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24</a:t>
            </a:r>
          </a:p>
        </p:txBody>
      </p:sp>
      <p:sp>
        <p:nvSpPr>
          <p:cNvPr name="Freeform 18" id="18"/>
          <p:cNvSpPr/>
          <p:nvPr/>
        </p:nvSpPr>
        <p:spPr>
          <a:xfrm flipH="false" flipV="false" rot="0">
            <a:off x="630173" y="794675"/>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3776031" y="977962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8235" y="2496822"/>
            <a:ext cx="20183592" cy="1735453"/>
          </a:xfrm>
          <a:prstGeom prst="rect">
            <a:avLst/>
          </a:prstGeom>
        </p:spPr>
        <p:txBody>
          <a:bodyPr anchor="t" rtlCol="false" tIns="0" lIns="0" bIns="0" rIns="0">
            <a:spAutoFit/>
          </a:bodyPr>
          <a:lstStyle/>
          <a:p>
            <a:pPr algn="l">
              <a:lnSpc>
                <a:spcPts val="4620"/>
              </a:lnSpc>
            </a:pPr>
            <a:r>
              <a:rPr lang="en-US" sz="3300">
                <a:solidFill>
                  <a:srgbClr val="0F4662"/>
                </a:solidFill>
                <a:latin typeface="Roboto"/>
                <a:ea typeface="Roboto"/>
                <a:cs typeface="Roboto"/>
                <a:sym typeface="Roboto"/>
              </a:rPr>
              <a:t>93.43% imports from China (total value: $329,729, </a:t>
            </a:r>
            <a:r>
              <a:rPr lang="en-US" sz="3300">
                <a:solidFill>
                  <a:srgbClr val="0F4662"/>
                </a:solidFill>
                <a:latin typeface="Roboto"/>
                <a:ea typeface="Roboto"/>
                <a:cs typeface="Roboto"/>
                <a:sym typeface="Roboto"/>
              </a:rPr>
              <a:t>ave</a:t>
            </a:r>
            <a:r>
              <a:rPr lang="en-US" sz="3300">
                <a:solidFill>
                  <a:srgbClr val="0F4662"/>
                </a:solidFill>
                <a:latin typeface="Roboto"/>
                <a:ea typeface="Roboto"/>
                <a:cs typeface="Roboto"/>
                <a:sym typeface="Roboto"/>
              </a:rPr>
              <a:t>r</a:t>
            </a:r>
            <a:r>
              <a:rPr lang="en-US" sz="3300">
                <a:solidFill>
                  <a:srgbClr val="0F4662"/>
                </a:solidFill>
                <a:latin typeface="Roboto"/>
                <a:ea typeface="Roboto"/>
                <a:cs typeface="Roboto"/>
                <a:sym typeface="Roboto"/>
              </a:rPr>
              <a:t>age</a:t>
            </a:r>
            <a:r>
              <a:rPr lang="en-US" sz="3300" i="true">
                <a:solidFill>
                  <a:srgbClr val="0F4662"/>
                </a:solidFill>
                <a:latin typeface="Roboto Italics"/>
                <a:ea typeface="Roboto Italics"/>
                <a:cs typeface="Roboto Italics"/>
                <a:sym typeface="Roboto Italics"/>
              </a:rPr>
              <a:t> p</a:t>
            </a:r>
            <a:r>
              <a:rPr lang="en-US" sz="3300" i="true">
                <a:solidFill>
                  <a:srgbClr val="0F4662"/>
                </a:solidFill>
                <a:latin typeface="Roboto Italics"/>
                <a:ea typeface="Roboto Italics"/>
                <a:cs typeface="Roboto Italics"/>
                <a:sym typeface="Roboto Italics"/>
              </a:rPr>
              <a:t>r</a:t>
            </a:r>
            <a:r>
              <a:rPr lang="en-US" sz="3300" i="true">
                <a:solidFill>
                  <a:srgbClr val="0F4662"/>
                </a:solidFill>
                <a:latin typeface="Roboto Italics"/>
                <a:ea typeface="Roboto Italics"/>
                <a:cs typeface="Roboto Italics"/>
                <a:sym typeface="Roboto Italics"/>
              </a:rPr>
              <a:t>ice</a:t>
            </a:r>
            <a:r>
              <a:rPr lang="en-US" sz="3300">
                <a:solidFill>
                  <a:srgbClr val="0F4662"/>
                </a:solidFill>
                <a:latin typeface="Roboto"/>
                <a:ea typeface="Roboto"/>
                <a:cs typeface="Roboto"/>
                <a:sym typeface="Roboto"/>
              </a:rPr>
              <a:t>: $4.83/unit).</a:t>
            </a:r>
          </a:p>
          <a:p>
            <a:pPr algn="l">
              <a:lnSpc>
                <a:spcPts val="4620"/>
              </a:lnSpc>
            </a:pPr>
            <a:r>
              <a:rPr lang="en-US" sz="3300">
                <a:solidFill>
                  <a:srgbClr val="0F4662"/>
                </a:solidFill>
                <a:latin typeface="Roboto"/>
                <a:ea typeface="Roboto"/>
                <a:cs typeface="Roboto"/>
                <a:sym typeface="Roboto"/>
              </a:rPr>
              <a:t>Example: 10 mg analytical standard imported from USA at $28.74/unit.</a:t>
            </a:r>
          </a:p>
          <a:p>
            <a:pPr algn="l" marL="0" indent="0" lvl="0">
              <a:lnSpc>
                <a:spcPts val="4620"/>
              </a:lnSpc>
              <a:spcBef>
                <a:spcPct val="0"/>
              </a:spcBef>
            </a:pPr>
          </a:p>
        </p:txBody>
      </p:sp>
      <p:sp>
        <p:nvSpPr>
          <p:cNvPr name="TextBox 3" id="3"/>
          <p:cNvSpPr txBox="true"/>
          <p:nvPr/>
        </p:nvSpPr>
        <p:spPr>
          <a:xfrm rot="0">
            <a:off x="348235" y="4886771"/>
            <a:ext cx="20183592" cy="2316478"/>
          </a:xfrm>
          <a:prstGeom prst="rect">
            <a:avLst/>
          </a:prstGeom>
        </p:spPr>
        <p:txBody>
          <a:bodyPr anchor="t" rtlCol="false" tIns="0" lIns="0" bIns="0" rIns="0">
            <a:spAutoFit/>
          </a:bodyPr>
          <a:lstStyle/>
          <a:p>
            <a:pPr algn="l">
              <a:lnSpc>
                <a:spcPts val="4620"/>
              </a:lnSpc>
            </a:pPr>
            <a:r>
              <a:rPr lang="en-US" sz="3300">
                <a:solidFill>
                  <a:srgbClr val="0F4662"/>
                </a:solidFill>
                <a:latin typeface="Roboto"/>
                <a:ea typeface="Roboto"/>
                <a:cs typeface="Roboto"/>
                <a:sym typeface="Roboto"/>
              </a:rPr>
              <a:t>Diethyl Maleate (DEM): $38.82/unit (50% sourc</a:t>
            </a:r>
            <a:r>
              <a:rPr lang="en-US" sz="3300">
                <a:solidFill>
                  <a:srgbClr val="0F4662"/>
                </a:solidFill>
                <a:latin typeface="Roboto"/>
                <a:ea typeface="Roboto"/>
                <a:cs typeface="Roboto"/>
                <a:sym typeface="Roboto"/>
              </a:rPr>
              <a:t>ed f</a:t>
            </a:r>
            <a:r>
              <a:rPr lang="en-US" sz="3300">
                <a:solidFill>
                  <a:srgbClr val="0F4662"/>
                </a:solidFill>
                <a:latin typeface="Roboto"/>
                <a:ea typeface="Roboto"/>
                <a:cs typeface="Roboto"/>
                <a:sym typeface="Roboto"/>
              </a:rPr>
              <a:t>rom</a:t>
            </a:r>
            <a:r>
              <a:rPr lang="en-US" sz="3300">
                <a:solidFill>
                  <a:srgbClr val="0F4662"/>
                </a:solidFill>
                <a:latin typeface="Roboto"/>
                <a:ea typeface="Roboto"/>
                <a:cs typeface="Roboto"/>
                <a:sym typeface="Roboto"/>
              </a:rPr>
              <a:t> </a:t>
            </a:r>
            <a:r>
              <a:rPr lang="en-US" sz="3300">
                <a:solidFill>
                  <a:srgbClr val="0F4662"/>
                </a:solidFill>
                <a:latin typeface="Roboto"/>
                <a:ea typeface="Roboto"/>
                <a:cs typeface="Roboto"/>
                <a:sym typeface="Roboto"/>
              </a:rPr>
              <a:t>USA).</a:t>
            </a:r>
          </a:p>
          <a:p>
            <a:pPr algn="l">
              <a:lnSpc>
                <a:spcPts val="4620"/>
              </a:lnSpc>
            </a:pPr>
            <a:r>
              <a:rPr lang="en-US" sz="3300">
                <a:solidFill>
                  <a:srgbClr val="0F4662"/>
                </a:solidFill>
                <a:latin typeface="Roboto"/>
                <a:ea typeface="Roboto"/>
                <a:cs typeface="Roboto"/>
                <a:sym typeface="Roboto"/>
              </a:rPr>
              <a:t>Phos</a:t>
            </a:r>
            <a:r>
              <a:rPr lang="en-US" sz="3300">
                <a:solidFill>
                  <a:srgbClr val="0F4662"/>
                </a:solidFill>
                <a:latin typeface="Roboto"/>
                <a:ea typeface="Roboto"/>
                <a:cs typeface="Roboto"/>
                <a:sym typeface="Roboto"/>
              </a:rPr>
              <a:t>p</a:t>
            </a:r>
            <a:r>
              <a:rPr lang="en-US" sz="3300">
                <a:solidFill>
                  <a:srgbClr val="0F4662"/>
                </a:solidFill>
                <a:latin typeface="Roboto"/>
                <a:ea typeface="Roboto"/>
                <a:cs typeface="Roboto"/>
                <a:sym typeface="Roboto"/>
              </a:rPr>
              <a:t>ho</a:t>
            </a:r>
            <a:r>
              <a:rPr lang="en-US" sz="3300">
                <a:solidFill>
                  <a:srgbClr val="0F4662"/>
                </a:solidFill>
                <a:latin typeface="Roboto"/>
                <a:ea typeface="Roboto"/>
                <a:cs typeface="Roboto"/>
                <a:sym typeface="Roboto"/>
              </a:rPr>
              <a:t>r</a:t>
            </a:r>
            <a:r>
              <a:rPr lang="en-US" sz="3300">
                <a:solidFill>
                  <a:srgbClr val="0F4662"/>
                </a:solidFill>
                <a:latin typeface="Roboto"/>
                <a:ea typeface="Roboto"/>
                <a:cs typeface="Roboto"/>
                <a:sym typeface="Roboto"/>
              </a:rPr>
              <a:t>us Pentasulf</a:t>
            </a:r>
            <a:r>
              <a:rPr lang="en-US" sz="3300">
                <a:solidFill>
                  <a:srgbClr val="0F4662"/>
                </a:solidFill>
                <a:latin typeface="Roboto"/>
                <a:ea typeface="Roboto"/>
                <a:cs typeface="Roboto"/>
                <a:sym typeface="Roboto"/>
              </a:rPr>
              <a:t>i</a:t>
            </a:r>
            <a:r>
              <a:rPr lang="en-US" sz="3300">
                <a:solidFill>
                  <a:srgbClr val="0F4662"/>
                </a:solidFill>
                <a:latin typeface="Roboto"/>
                <a:ea typeface="Roboto"/>
                <a:cs typeface="Roboto"/>
                <a:sym typeface="Roboto"/>
              </a:rPr>
              <a:t>d</a:t>
            </a:r>
            <a:r>
              <a:rPr lang="en-US" sz="3300">
                <a:solidFill>
                  <a:srgbClr val="0F4662"/>
                </a:solidFill>
                <a:latin typeface="Roboto"/>
                <a:ea typeface="Roboto"/>
                <a:cs typeface="Roboto"/>
                <a:sym typeface="Roboto"/>
              </a:rPr>
              <a:t>e</a:t>
            </a:r>
            <a:r>
              <a:rPr lang="en-US" sz="3300">
                <a:solidFill>
                  <a:srgbClr val="0F4662"/>
                </a:solidFill>
                <a:latin typeface="Roboto"/>
                <a:ea typeface="Roboto"/>
                <a:cs typeface="Roboto"/>
                <a:sym typeface="Roboto"/>
              </a:rPr>
              <a:t> (P₂S₅): $1.59/unit (mainly from China).</a:t>
            </a:r>
          </a:p>
          <a:p>
            <a:pPr algn="l">
              <a:lnSpc>
                <a:spcPts val="4620"/>
              </a:lnSpc>
            </a:pPr>
            <a:r>
              <a:rPr lang="en-US" sz="3300">
                <a:solidFill>
                  <a:srgbClr val="0F4662"/>
                </a:solidFill>
                <a:latin typeface="Roboto"/>
                <a:ea typeface="Roboto"/>
                <a:cs typeface="Roboto"/>
                <a:sym typeface="Roboto"/>
              </a:rPr>
              <a:t>DMPA: $2.31/unit (China-dependent supply chain).</a:t>
            </a:r>
          </a:p>
          <a:p>
            <a:pPr algn="l" marL="0" indent="0" lvl="0">
              <a:lnSpc>
                <a:spcPts val="4620"/>
              </a:lnSpc>
              <a:spcBef>
                <a:spcPct val="0"/>
              </a:spcBef>
            </a:pPr>
          </a:p>
        </p:txBody>
      </p:sp>
      <p:sp>
        <p:nvSpPr>
          <p:cNvPr name="TextBox 4" id="4"/>
          <p:cNvSpPr txBox="true"/>
          <p:nvPr/>
        </p:nvSpPr>
        <p:spPr>
          <a:xfrm rot="0">
            <a:off x="348235" y="7857746"/>
            <a:ext cx="20183592" cy="1735453"/>
          </a:xfrm>
          <a:prstGeom prst="rect">
            <a:avLst/>
          </a:prstGeom>
        </p:spPr>
        <p:txBody>
          <a:bodyPr anchor="t" rtlCol="false" tIns="0" lIns="0" bIns="0" rIns="0">
            <a:spAutoFit/>
          </a:bodyPr>
          <a:lstStyle/>
          <a:p>
            <a:pPr algn="l">
              <a:lnSpc>
                <a:spcPts val="4620"/>
              </a:lnSpc>
            </a:pPr>
            <a:r>
              <a:rPr lang="en-US" sz="3300">
                <a:solidFill>
                  <a:srgbClr val="0F4662"/>
                </a:solidFill>
                <a:latin typeface="Roboto"/>
                <a:ea typeface="Roboto"/>
                <a:cs typeface="Roboto"/>
                <a:sym typeface="Roboto"/>
              </a:rPr>
              <a:t>Supply Risks: Relianc</a:t>
            </a:r>
            <a:r>
              <a:rPr lang="en-US" sz="3300">
                <a:solidFill>
                  <a:srgbClr val="0F4662"/>
                </a:solidFill>
                <a:latin typeface="Roboto"/>
                <a:ea typeface="Roboto"/>
                <a:cs typeface="Roboto"/>
                <a:sym typeface="Roboto"/>
              </a:rPr>
              <a:t>e </a:t>
            </a:r>
            <a:r>
              <a:rPr lang="en-US" sz="3300">
                <a:solidFill>
                  <a:srgbClr val="0F4662"/>
                </a:solidFill>
                <a:latin typeface="Roboto"/>
                <a:ea typeface="Roboto"/>
                <a:cs typeface="Roboto"/>
                <a:sym typeface="Roboto"/>
              </a:rPr>
              <a:t>on</a:t>
            </a:r>
            <a:r>
              <a:rPr lang="en-US" sz="3300">
                <a:solidFill>
                  <a:srgbClr val="0F4662"/>
                </a:solidFill>
                <a:latin typeface="Roboto"/>
                <a:ea typeface="Roboto"/>
                <a:cs typeface="Roboto"/>
                <a:sym typeface="Roboto"/>
              </a:rPr>
              <a:t> China/</a:t>
            </a:r>
            <a:r>
              <a:rPr lang="en-US" sz="3300">
                <a:solidFill>
                  <a:srgbClr val="0F4662"/>
                </a:solidFill>
                <a:latin typeface="Roboto"/>
                <a:ea typeface="Roboto"/>
                <a:cs typeface="Roboto"/>
                <a:sym typeface="Roboto"/>
              </a:rPr>
              <a:t>USA for </a:t>
            </a:r>
            <a:r>
              <a:rPr lang="en-US" sz="3300">
                <a:solidFill>
                  <a:srgbClr val="0F4662"/>
                </a:solidFill>
                <a:latin typeface="Roboto"/>
                <a:ea typeface="Roboto"/>
                <a:cs typeface="Roboto"/>
                <a:sym typeface="Roboto"/>
              </a:rPr>
              <a:t>raw</a:t>
            </a:r>
            <a:r>
              <a:rPr lang="en-US" sz="3300">
                <a:solidFill>
                  <a:srgbClr val="0F4662"/>
                </a:solidFill>
                <a:latin typeface="Roboto"/>
                <a:ea typeface="Roboto"/>
                <a:cs typeface="Roboto"/>
                <a:sym typeface="Roboto"/>
              </a:rPr>
              <a:t> materials.</a:t>
            </a:r>
          </a:p>
          <a:p>
            <a:pPr algn="l">
              <a:lnSpc>
                <a:spcPts val="4620"/>
              </a:lnSpc>
            </a:pPr>
            <a:r>
              <a:rPr lang="en-US" sz="3300">
                <a:solidFill>
                  <a:srgbClr val="0F4662"/>
                </a:solidFill>
                <a:latin typeface="Roboto"/>
                <a:ea typeface="Roboto"/>
                <a:cs typeface="Roboto"/>
                <a:sym typeface="Roboto"/>
              </a:rPr>
              <a:t>Prof</a:t>
            </a:r>
            <a:r>
              <a:rPr lang="en-US" sz="3300">
                <a:solidFill>
                  <a:srgbClr val="0F4662"/>
                </a:solidFill>
                <a:latin typeface="Roboto"/>
                <a:ea typeface="Roboto"/>
                <a:cs typeface="Roboto"/>
                <a:sym typeface="Roboto"/>
              </a:rPr>
              <a:t>it</a:t>
            </a:r>
            <a:r>
              <a:rPr lang="en-US" sz="3300">
                <a:solidFill>
                  <a:srgbClr val="0F4662"/>
                </a:solidFill>
                <a:latin typeface="Roboto"/>
                <a:ea typeface="Roboto"/>
                <a:cs typeface="Roboto"/>
                <a:sym typeface="Roboto"/>
              </a:rPr>
              <a:t> Margins: Final product pricing must offset DEM/DMPA costs.</a:t>
            </a:r>
          </a:p>
          <a:p>
            <a:pPr algn="l" marL="0" indent="0" lvl="0">
              <a:lnSpc>
                <a:spcPts val="4620"/>
              </a:lnSpc>
              <a:spcBef>
                <a:spcPct val="0"/>
              </a:spcBef>
            </a:pPr>
          </a:p>
        </p:txBody>
      </p:sp>
      <p:grpSp>
        <p:nvGrpSpPr>
          <p:cNvPr name="Group 5" id="5"/>
          <p:cNvGrpSpPr/>
          <p:nvPr/>
        </p:nvGrpSpPr>
        <p:grpSpPr>
          <a:xfrm rot="0">
            <a:off x="15875111" y="0"/>
            <a:ext cx="2412889" cy="10271151"/>
            <a:chOff x="0" y="0"/>
            <a:chExt cx="635494" cy="2705159"/>
          </a:xfrm>
        </p:grpSpPr>
        <p:sp>
          <p:nvSpPr>
            <p:cNvPr name="Freeform 6" id="6"/>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7" id="7"/>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Freeform 8" id="8"/>
          <p:cNvSpPr/>
          <p:nvPr/>
        </p:nvSpPr>
        <p:spPr>
          <a:xfrm flipH="false" flipV="false" rot="0">
            <a:off x="10440031" y="5179051"/>
            <a:ext cx="8264686" cy="5509791"/>
          </a:xfrm>
          <a:custGeom>
            <a:avLst/>
            <a:gdLst/>
            <a:ahLst/>
            <a:cxnLst/>
            <a:rect r="r" b="b" t="t" l="l"/>
            <a:pathLst>
              <a:path h="5509791" w="8264686">
                <a:moveTo>
                  <a:pt x="0" y="0"/>
                </a:moveTo>
                <a:lnTo>
                  <a:pt x="8264686" y="0"/>
                </a:lnTo>
                <a:lnTo>
                  <a:pt x="8264686" y="5509791"/>
                </a:lnTo>
                <a:lnTo>
                  <a:pt x="0" y="5509791"/>
                </a:lnTo>
                <a:lnTo>
                  <a:pt x="0" y="0"/>
                </a:lnTo>
                <a:close/>
              </a:path>
            </a:pathLst>
          </a:custGeom>
          <a:blipFill>
            <a:blip r:embed="rId2">
              <a:alphaModFix amt="25000"/>
            </a:blip>
            <a:stretch>
              <a:fillRect l="0" t="0" r="0" b="0"/>
            </a:stretch>
          </a:blipFill>
        </p:spPr>
      </p:sp>
      <p:sp>
        <p:nvSpPr>
          <p:cNvPr name="TextBox 9" id="9"/>
          <p:cNvSpPr txBox="true"/>
          <p:nvPr/>
        </p:nvSpPr>
        <p:spPr>
          <a:xfrm rot="0">
            <a:off x="348235" y="239347"/>
            <a:ext cx="9810531" cy="854075"/>
          </a:xfrm>
          <a:prstGeom prst="rect">
            <a:avLst/>
          </a:prstGeom>
        </p:spPr>
        <p:txBody>
          <a:bodyPr anchor="t" rtlCol="false" tIns="0" lIns="0" bIns="0" rIns="0">
            <a:spAutoFit/>
          </a:bodyPr>
          <a:lstStyle/>
          <a:p>
            <a:pPr algn="l" marL="0" indent="0" lvl="0">
              <a:lnSpc>
                <a:spcPts val="7000"/>
              </a:lnSpc>
              <a:spcBef>
                <a:spcPct val="0"/>
              </a:spcBef>
            </a:pPr>
            <a:r>
              <a:rPr lang="en-US" b="true" sz="5000" i="true">
                <a:solidFill>
                  <a:srgbClr val="0F4662"/>
                </a:solidFill>
                <a:latin typeface="Cormorant Garamond Bold Italics"/>
                <a:ea typeface="Cormorant Garamond Bold Italics"/>
                <a:cs typeface="Cormorant Garamond Bold Italics"/>
                <a:sym typeface="Cormorant Garamond Bold Italics"/>
              </a:rPr>
              <a:t>Import Data and Production Economics</a:t>
            </a:r>
          </a:p>
        </p:txBody>
      </p:sp>
      <p:sp>
        <p:nvSpPr>
          <p:cNvPr name="TextBox 10" id="10"/>
          <p:cNvSpPr txBox="true"/>
          <p:nvPr/>
        </p:nvSpPr>
        <p:spPr>
          <a:xfrm rot="0">
            <a:off x="348235" y="1589674"/>
            <a:ext cx="6894466"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Import Trends in India</a:t>
            </a:r>
          </a:p>
        </p:txBody>
      </p:sp>
      <p:sp>
        <p:nvSpPr>
          <p:cNvPr name="TextBox 11" id="11"/>
          <p:cNvSpPr txBox="true"/>
          <p:nvPr/>
        </p:nvSpPr>
        <p:spPr>
          <a:xfrm rot="0">
            <a:off x="348235" y="3927922"/>
            <a:ext cx="7775067"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Raw Materials and Costs</a:t>
            </a:r>
          </a:p>
        </p:txBody>
      </p:sp>
      <p:sp>
        <p:nvSpPr>
          <p:cNvPr name="TextBox 12" id="12"/>
          <p:cNvSpPr txBox="true"/>
          <p:nvPr/>
        </p:nvSpPr>
        <p:spPr>
          <a:xfrm rot="0">
            <a:off x="348235" y="6902950"/>
            <a:ext cx="7775067"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Key Feasibility Factors</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25</a:t>
            </a:r>
          </a:p>
        </p:txBody>
      </p:sp>
      <p:sp>
        <p:nvSpPr>
          <p:cNvPr name="Freeform 14" id="14"/>
          <p:cNvSpPr/>
          <p:nvPr/>
        </p:nvSpPr>
        <p:spPr>
          <a:xfrm flipH="false" flipV="false" rot="0">
            <a:off x="13850580"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9388" y="6037972"/>
            <a:ext cx="4154029" cy="4081151"/>
          </a:xfrm>
          <a:custGeom>
            <a:avLst/>
            <a:gdLst/>
            <a:ahLst/>
            <a:cxnLst/>
            <a:rect r="r" b="b" t="t" l="l"/>
            <a:pathLst>
              <a:path h="4081151" w="4154029">
                <a:moveTo>
                  <a:pt x="0" y="0"/>
                </a:moveTo>
                <a:lnTo>
                  <a:pt x="4154029" y="0"/>
                </a:lnTo>
                <a:lnTo>
                  <a:pt x="4154029" y="4081152"/>
                </a:lnTo>
                <a:lnTo>
                  <a:pt x="0" y="4081152"/>
                </a:lnTo>
                <a:lnTo>
                  <a:pt x="0" y="0"/>
                </a:lnTo>
                <a:close/>
              </a:path>
            </a:pathLst>
          </a:custGeom>
          <a:blipFill>
            <a:blip r:embed="rId2"/>
            <a:stretch>
              <a:fillRect l="0" t="0" r="0" b="0"/>
            </a:stretch>
          </a:blipFill>
        </p:spPr>
      </p:sp>
      <p:sp>
        <p:nvSpPr>
          <p:cNvPr name="Freeform 3" id="3"/>
          <p:cNvSpPr/>
          <p:nvPr/>
        </p:nvSpPr>
        <p:spPr>
          <a:xfrm flipH="false" flipV="false" rot="0">
            <a:off x="13536618" y="2599100"/>
            <a:ext cx="4849366" cy="4643268"/>
          </a:xfrm>
          <a:custGeom>
            <a:avLst/>
            <a:gdLst/>
            <a:ahLst/>
            <a:cxnLst/>
            <a:rect r="r" b="b" t="t" l="l"/>
            <a:pathLst>
              <a:path h="4643268" w="4849366">
                <a:moveTo>
                  <a:pt x="0" y="0"/>
                </a:moveTo>
                <a:lnTo>
                  <a:pt x="4849367" y="0"/>
                </a:lnTo>
                <a:lnTo>
                  <a:pt x="4849367" y="4643268"/>
                </a:lnTo>
                <a:lnTo>
                  <a:pt x="0" y="4643268"/>
                </a:lnTo>
                <a:lnTo>
                  <a:pt x="0" y="0"/>
                </a:lnTo>
                <a:close/>
              </a:path>
            </a:pathLst>
          </a:custGeom>
          <a:blipFill>
            <a:blip r:embed="rId3"/>
            <a:stretch>
              <a:fillRect l="0" t="0" r="0" b="0"/>
            </a:stretch>
          </a:blipFill>
        </p:spPr>
      </p:sp>
      <p:sp>
        <p:nvSpPr>
          <p:cNvPr name="Freeform 4" id="4"/>
          <p:cNvSpPr/>
          <p:nvPr/>
        </p:nvSpPr>
        <p:spPr>
          <a:xfrm flipH="false" flipV="false" rot="0">
            <a:off x="321540" y="316084"/>
            <a:ext cx="5400534" cy="4144910"/>
          </a:xfrm>
          <a:custGeom>
            <a:avLst/>
            <a:gdLst/>
            <a:ahLst/>
            <a:cxnLst/>
            <a:rect r="r" b="b" t="t" l="l"/>
            <a:pathLst>
              <a:path h="4144910" w="5400534">
                <a:moveTo>
                  <a:pt x="0" y="0"/>
                </a:moveTo>
                <a:lnTo>
                  <a:pt x="5400534" y="0"/>
                </a:lnTo>
                <a:lnTo>
                  <a:pt x="5400534" y="4144910"/>
                </a:lnTo>
                <a:lnTo>
                  <a:pt x="0" y="4144910"/>
                </a:lnTo>
                <a:lnTo>
                  <a:pt x="0" y="0"/>
                </a:lnTo>
                <a:close/>
              </a:path>
            </a:pathLst>
          </a:custGeom>
          <a:blipFill>
            <a:blip r:embed="rId4"/>
            <a:stretch>
              <a:fillRect l="0" t="0" r="0" b="0"/>
            </a:stretch>
          </a:blipFill>
        </p:spPr>
      </p:sp>
      <p:sp>
        <p:nvSpPr>
          <p:cNvPr name="TextBox 5" id="5"/>
          <p:cNvSpPr txBox="true"/>
          <p:nvPr/>
        </p:nvSpPr>
        <p:spPr>
          <a:xfrm rot="0">
            <a:off x="5909406" y="1170699"/>
            <a:ext cx="7627212" cy="986155"/>
          </a:xfrm>
          <a:prstGeom prst="rect">
            <a:avLst/>
          </a:prstGeom>
        </p:spPr>
        <p:txBody>
          <a:bodyPr anchor="t" rtlCol="false" tIns="0" lIns="0" bIns="0" rIns="0">
            <a:spAutoFit/>
          </a:bodyPr>
          <a:lstStyle/>
          <a:p>
            <a:pPr algn="ctr">
              <a:lnSpc>
                <a:spcPts val="3919"/>
              </a:lnSpc>
              <a:spcBef>
                <a:spcPct val="0"/>
              </a:spcBef>
            </a:pPr>
            <a:r>
              <a:rPr lang="en-US" b="true" sz="2799">
                <a:solidFill>
                  <a:srgbClr val="0F4662"/>
                </a:solidFill>
                <a:latin typeface="Quicksand Bold"/>
                <a:ea typeface="Quicksand Bold"/>
                <a:cs typeface="Quicksand Bold"/>
                <a:sym typeface="Quicksand Bold"/>
              </a:rPr>
              <a:t>China dominates imports, supplying 93.43% of India’s Malathion.</a:t>
            </a:r>
          </a:p>
        </p:txBody>
      </p:sp>
      <p:sp>
        <p:nvSpPr>
          <p:cNvPr name="TextBox 6" id="6"/>
          <p:cNvSpPr txBox="true"/>
          <p:nvPr/>
        </p:nvSpPr>
        <p:spPr>
          <a:xfrm rot="0">
            <a:off x="5909406" y="4394319"/>
            <a:ext cx="7627212" cy="986155"/>
          </a:xfrm>
          <a:prstGeom prst="rect">
            <a:avLst/>
          </a:prstGeom>
        </p:spPr>
        <p:txBody>
          <a:bodyPr anchor="t" rtlCol="false" tIns="0" lIns="0" bIns="0" rIns="0">
            <a:spAutoFit/>
          </a:bodyPr>
          <a:lstStyle/>
          <a:p>
            <a:pPr algn="ctr">
              <a:lnSpc>
                <a:spcPts val="3919"/>
              </a:lnSpc>
              <a:spcBef>
                <a:spcPct val="0"/>
              </a:spcBef>
            </a:pPr>
            <a:r>
              <a:rPr lang="en-US" b="true" sz="2799">
                <a:solidFill>
                  <a:srgbClr val="0F4662"/>
                </a:solidFill>
                <a:latin typeface="Quicksand Bold"/>
                <a:ea typeface="Quicksand Bold"/>
                <a:cs typeface="Quicksand Bold"/>
                <a:sym typeface="Quicksand Bold"/>
              </a:rPr>
              <a:t>DEM is the most expensive input.</a:t>
            </a:r>
          </a:p>
          <a:p>
            <a:pPr algn="ctr">
              <a:lnSpc>
                <a:spcPts val="3919"/>
              </a:lnSpc>
              <a:spcBef>
                <a:spcPct val="0"/>
              </a:spcBef>
            </a:pPr>
            <a:r>
              <a:rPr lang="en-US" b="true" sz="2799">
                <a:solidFill>
                  <a:srgbClr val="0F4662"/>
                </a:solidFill>
                <a:latin typeface="Quicksand Bold"/>
                <a:ea typeface="Quicksand Bold"/>
                <a:cs typeface="Quicksand Bold"/>
                <a:sym typeface="Quicksand Bold"/>
              </a:rPr>
              <a:t> P₂S₅ is cost-effective but China-dependent.</a:t>
            </a:r>
          </a:p>
        </p:txBody>
      </p:sp>
      <p:sp>
        <p:nvSpPr>
          <p:cNvPr name="TextBox 7" id="7"/>
          <p:cNvSpPr txBox="true"/>
          <p:nvPr/>
        </p:nvSpPr>
        <p:spPr>
          <a:xfrm rot="0">
            <a:off x="5909406" y="7552133"/>
            <a:ext cx="7627212" cy="986155"/>
          </a:xfrm>
          <a:prstGeom prst="rect">
            <a:avLst/>
          </a:prstGeom>
        </p:spPr>
        <p:txBody>
          <a:bodyPr anchor="t" rtlCol="false" tIns="0" lIns="0" bIns="0" rIns="0">
            <a:spAutoFit/>
          </a:bodyPr>
          <a:lstStyle/>
          <a:p>
            <a:pPr algn="ctr">
              <a:lnSpc>
                <a:spcPts val="3919"/>
              </a:lnSpc>
              <a:spcBef>
                <a:spcPct val="0"/>
              </a:spcBef>
            </a:pPr>
            <a:r>
              <a:rPr lang="en-US" b="true" sz="2799">
                <a:solidFill>
                  <a:srgbClr val="0F4662"/>
                </a:solidFill>
                <a:latin typeface="Quicksand Bold"/>
                <a:ea typeface="Quicksand Bold"/>
                <a:cs typeface="Quicksand Bold"/>
                <a:sym typeface="Quicksand Bold"/>
              </a:rPr>
              <a:t>P₂S₅ has the highest import volume, critical for thiophosphorylation.</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26</a:t>
            </a:r>
          </a:p>
        </p:txBody>
      </p:sp>
      <p:sp>
        <p:nvSpPr>
          <p:cNvPr name="Freeform 9" id="9"/>
          <p:cNvSpPr/>
          <p:nvPr/>
        </p:nvSpPr>
        <p:spPr>
          <a:xfrm flipH="false" flipV="false" rot="0">
            <a:off x="15355471" y="77880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4042077" y="9409112"/>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8235" y="2630172"/>
            <a:ext cx="20183592" cy="1154428"/>
          </a:xfrm>
          <a:prstGeom prst="rect">
            <a:avLst/>
          </a:prstGeom>
        </p:spPr>
        <p:txBody>
          <a:bodyPr anchor="t" rtlCol="false" tIns="0" lIns="0" bIns="0" rIns="0">
            <a:spAutoFit/>
          </a:bodyPr>
          <a:lstStyle/>
          <a:p>
            <a:pPr algn="l">
              <a:lnSpc>
                <a:spcPts val="4620"/>
              </a:lnSpc>
            </a:pPr>
            <a:r>
              <a:rPr lang="en-US" sz="3300">
                <a:solidFill>
                  <a:srgbClr val="0F4662"/>
                </a:solidFill>
                <a:latin typeface="Roboto"/>
                <a:ea typeface="Roboto"/>
                <a:cs typeface="Roboto"/>
                <a:sym typeface="Roboto"/>
              </a:rPr>
              <a:t>High demand in agricultur</a:t>
            </a:r>
            <a:r>
              <a:rPr lang="en-US" sz="3300">
                <a:solidFill>
                  <a:srgbClr val="0F4662"/>
                </a:solidFill>
                <a:latin typeface="Roboto"/>
                <a:ea typeface="Roboto"/>
                <a:cs typeface="Roboto"/>
                <a:sym typeface="Roboto"/>
              </a:rPr>
              <a:t>e/p</a:t>
            </a:r>
            <a:r>
              <a:rPr lang="en-US" sz="3300">
                <a:solidFill>
                  <a:srgbClr val="0F4662"/>
                </a:solidFill>
                <a:latin typeface="Roboto"/>
                <a:ea typeface="Roboto"/>
                <a:cs typeface="Roboto"/>
                <a:sym typeface="Roboto"/>
              </a:rPr>
              <a:t>ubl</a:t>
            </a:r>
            <a:r>
              <a:rPr lang="en-US" sz="3300">
                <a:solidFill>
                  <a:srgbClr val="0F4662"/>
                </a:solidFill>
                <a:latin typeface="Roboto"/>
                <a:ea typeface="Roboto"/>
                <a:cs typeface="Roboto"/>
                <a:sym typeface="Roboto"/>
              </a:rPr>
              <a:t>ic</a:t>
            </a:r>
            <a:r>
              <a:rPr lang="en-US" sz="3300">
                <a:solidFill>
                  <a:srgbClr val="0F4662"/>
                </a:solidFill>
                <a:latin typeface="Roboto"/>
                <a:ea typeface="Roboto"/>
                <a:cs typeface="Roboto"/>
                <a:sym typeface="Roboto"/>
              </a:rPr>
              <a:t> health sectors justifies production.</a:t>
            </a:r>
          </a:p>
          <a:p>
            <a:pPr algn="l" marL="0" indent="0" lvl="0">
              <a:lnSpc>
                <a:spcPts val="4620"/>
              </a:lnSpc>
              <a:spcBef>
                <a:spcPct val="0"/>
              </a:spcBef>
            </a:pPr>
          </a:p>
        </p:txBody>
      </p:sp>
      <p:sp>
        <p:nvSpPr>
          <p:cNvPr name="TextBox 3" id="3"/>
          <p:cNvSpPr txBox="true"/>
          <p:nvPr/>
        </p:nvSpPr>
        <p:spPr>
          <a:xfrm rot="0">
            <a:off x="348235" y="1614172"/>
            <a:ext cx="15700484"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Market potential</a:t>
            </a:r>
          </a:p>
        </p:txBody>
      </p:sp>
      <p:grpSp>
        <p:nvGrpSpPr>
          <p:cNvPr name="Group 4" id="4"/>
          <p:cNvGrpSpPr/>
          <p:nvPr/>
        </p:nvGrpSpPr>
        <p:grpSpPr>
          <a:xfrm rot="0">
            <a:off x="15875111" y="0"/>
            <a:ext cx="2412889" cy="10271151"/>
            <a:chOff x="0" y="0"/>
            <a:chExt cx="635494" cy="2705159"/>
          </a:xfrm>
        </p:grpSpPr>
        <p:sp>
          <p:nvSpPr>
            <p:cNvPr name="Freeform 5" id="5"/>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6" id="6"/>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7" id="7"/>
          <p:cNvSpPr txBox="true"/>
          <p:nvPr/>
        </p:nvSpPr>
        <p:spPr>
          <a:xfrm rot="0">
            <a:off x="6670397" y="239347"/>
            <a:ext cx="4947207" cy="854075"/>
          </a:xfrm>
          <a:prstGeom prst="rect">
            <a:avLst/>
          </a:prstGeom>
        </p:spPr>
        <p:txBody>
          <a:bodyPr anchor="t" rtlCol="false" tIns="0" lIns="0" bIns="0" rIns="0">
            <a:spAutoFit/>
          </a:bodyPr>
          <a:lstStyle/>
          <a:p>
            <a:pPr algn="l" marL="0" indent="0" lvl="0">
              <a:lnSpc>
                <a:spcPts val="7000"/>
              </a:lnSpc>
              <a:spcBef>
                <a:spcPct val="0"/>
              </a:spcBef>
            </a:pPr>
            <a:r>
              <a:rPr lang="en-US" b="true" sz="5000" i="true">
                <a:solidFill>
                  <a:srgbClr val="0F4662"/>
                </a:solidFill>
                <a:latin typeface="Cormorant Garamond Bold Italics"/>
                <a:ea typeface="Cormorant Garamond Bold Italics"/>
                <a:cs typeface="Cormorant Garamond Bold Italics"/>
                <a:sym typeface="Cormorant Garamond Bold Italics"/>
              </a:rPr>
              <a:t>Strategic Takeaways</a:t>
            </a:r>
          </a:p>
        </p:txBody>
      </p:sp>
      <p:sp>
        <p:nvSpPr>
          <p:cNvPr name="TextBox 8" id="8"/>
          <p:cNvSpPr txBox="true"/>
          <p:nvPr/>
        </p:nvSpPr>
        <p:spPr>
          <a:xfrm rot="0">
            <a:off x="348235" y="4700770"/>
            <a:ext cx="20183592" cy="1154428"/>
          </a:xfrm>
          <a:prstGeom prst="rect">
            <a:avLst/>
          </a:prstGeom>
        </p:spPr>
        <p:txBody>
          <a:bodyPr anchor="t" rtlCol="false" tIns="0" lIns="0" bIns="0" rIns="0">
            <a:spAutoFit/>
          </a:bodyPr>
          <a:lstStyle/>
          <a:p>
            <a:pPr algn="l">
              <a:lnSpc>
                <a:spcPts val="4620"/>
              </a:lnSpc>
            </a:pPr>
            <a:r>
              <a:rPr lang="en-US" sz="3300">
                <a:solidFill>
                  <a:srgbClr val="0F4662"/>
                </a:solidFill>
                <a:latin typeface="Roboto"/>
                <a:ea typeface="Roboto"/>
                <a:cs typeface="Roboto"/>
                <a:sym typeface="Roboto"/>
              </a:rPr>
              <a:t>Import dependency (China) for raw materials, g</a:t>
            </a:r>
            <a:r>
              <a:rPr lang="en-US" sz="3300">
                <a:solidFill>
                  <a:srgbClr val="0F4662"/>
                </a:solidFill>
                <a:latin typeface="Roboto"/>
                <a:ea typeface="Roboto"/>
                <a:cs typeface="Roboto"/>
                <a:sym typeface="Roboto"/>
              </a:rPr>
              <a:t>eopo</a:t>
            </a:r>
            <a:r>
              <a:rPr lang="en-US" sz="3300">
                <a:solidFill>
                  <a:srgbClr val="0F4662"/>
                </a:solidFill>
                <a:latin typeface="Roboto"/>
                <a:ea typeface="Roboto"/>
                <a:cs typeface="Roboto"/>
                <a:sym typeface="Roboto"/>
              </a:rPr>
              <a:t>l</a:t>
            </a:r>
            <a:r>
              <a:rPr lang="en-US" sz="3300">
                <a:solidFill>
                  <a:srgbClr val="0F4662"/>
                </a:solidFill>
                <a:latin typeface="Roboto"/>
                <a:ea typeface="Roboto"/>
                <a:cs typeface="Roboto"/>
                <a:sym typeface="Roboto"/>
              </a:rPr>
              <a:t>itic</a:t>
            </a:r>
            <a:r>
              <a:rPr lang="en-US" sz="3300">
                <a:solidFill>
                  <a:srgbClr val="0F4662"/>
                </a:solidFill>
                <a:latin typeface="Roboto"/>
                <a:ea typeface="Roboto"/>
                <a:cs typeface="Roboto"/>
                <a:sym typeface="Roboto"/>
              </a:rPr>
              <a:t>al risks.</a:t>
            </a:r>
          </a:p>
          <a:p>
            <a:pPr algn="l" marL="0" indent="0" lvl="0">
              <a:lnSpc>
                <a:spcPts val="4620"/>
              </a:lnSpc>
              <a:spcBef>
                <a:spcPct val="0"/>
              </a:spcBef>
            </a:pPr>
          </a:p>
        </p:txBody>
      </p:sp>
      <p:sp>
        <p:nvSpPr>
          <p:cNvPr name="TextBox 9" id="9"/>
          <p:cNvSpPr txBox="true"/>
          <p:nvPr/>
        </p:nvSpPr>
        <p:spPr>
          <a:xfrm rot="0">
            <a:off x="348235" y="3689350"/>
            <a:ext cx="15700484"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Challenges</a:t>
            </a:r>
          </a:p>
        </p:txBody>
      </p:sp>
      <p:sp>
        <p:nvSpPr>
          <p:cNvPr name="TextBox 10" id="10"/>
          <p:cNvSpPr txBox="true"/>
          <p:nvPr/>
        </p:nvSpPr>
        <p:spPr>
          <a:xfrm rot="0">
            <a:off x="348235" y="6941822"/>
            <a:ext cx="20183592" cy="2316478"/>
          </a:xfrm>
          <a:prstGeom prst="rect">
            <a:avLst/>
          </a:prstGeom>
        </p:spPr>
        <p:txBody>
          <a:bodyPr anchor="t" rtlCol="false" tIns="0" lIns="0" bIns="0" rIns="0">
            <a:spAutoFit/>
          </a:bodyPr>
          <a:lstStyle/>
          <a:p>
            <a:pPr algn="l">
              <a:lnSpc>
                <a:spcPts val="4620"/>
              </a:lnSpc>
            </a:pPr>
            <a:r>
              <a:rPr lang="en-US" sz="3300">
                <a:solidFill>
                  <a:srgbClr val="0F4662"/>
                </a:solidFill>
                <a:latin typeface="Roboto"/>
                <a:ea typeface="Roboto"/>
                <a:cs typeface="Roboto"/>
                <a:sym typeface="Roboto"/>
              </a:rPr>
              <a:t>Diversify Suppliers: Explore local/DEM alternatives (e.g., Germany).</a:t>
            </a:r>
          </a:p>
          <a:p>
            <a:pPr algn="l">
              <a:lnSpc>
                <a:spcPts val="4620"/>
              </a:lnSpc>
            </a:pPr>
            <a:r>
              <a:rPr lang="en-US" sz="3300">
                <a:solidFill>
                  <a:srgbClr val="0F4662"/>
                </a:solidFill>
                <a:latin typeface="Roboto"/>
                <a:ea typeface="Roboto"/>
                <a:cs typeface="Roboto"/>
                <a:sym typeface="Roboto"/>
              </a:rPr>
              <a:t>Cost Optimization: Bulk procurement of P₂S₅/DMPA to reduce expenses.</a:t>
            </a:r>
          </a:p>
          <a:p>
            <a:pPr algn="l">
              <a:lnSpc>
                <a:spcPts val="4620"/>
              </a:lnSpc>
            </a:pPr>
            <a:r>
              <a:rPr lang="en-US" sz="3300">
                <a:solidFill>
                  <a:srgbClr val="0F4662"/>
                </a:solidFill>
                <a:latin typeface="Roboto"/>
                <a:ea typeface="Roboto"/>
                <a:cs typeface="Roboto"/>
                <a:sym typeface="Roboto"/>
              </a:rPr>
              <a:t>Premium Pricing: Leverage Malathion’s </a:t>
            </a:r>
            <a:r>
              <a:rPr lang="en-US" sz="3300">
                <a:solidFill>
                  <a:srgbClr val="0F4662"/>
                </a:solidFill>
                <a:latin typeface="Roboto"/>
                <a:ea typeface="Roboto"/>
                <a:cs typeface="Roboto"/>
                <a:sym typeface="Roboto"/>
              </a:rPr>
              <a:t>efficacy for competitive</a:t>
            </a:r>
            <a:r>
              <a:rPr lang="en-US" sz="3300">
                <a:solidFill>
                  <a:srgbClr val="0F4662"/>
                </a:solidFill>
                <a:latin typeface="Roboto"/>
                <a:ea typeface="Roboto"/>
                <a:cs typeface="Roboto"/>
                <a:sym typeface="Roboto"/>
              </a:rPr>
              <a:t> pricing.</a:t>
            </a:r>
          </a:p>
          <a:p>
            <a:pPr algn="l" marL="0" indent="0" lvl="0">
              <a:lnSpc>
                <a:spcPts val="4620"/>
              </a:lnSpc>
              <a:spcBef>
                <a:spcPct val="0"/>
              </a:spcBef>
            </a:pPr>
          </a:p>
        </p:txBody>
      </p:sp>
      <p:sp>
        <p:nvSpPr>
          <p:cNvPr name="TextBox 11" id="11"/>
          <p:cNvSpPr txBox="true"/>
          <p:nvPr/>
        </p:nvSpPr>
        <p:spPr>
          <a:xfrm rot="0">
            <a:off x="348235" y="5961948"/>
            <a:ext cx="15700484"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Recommendations </a:t>
            </a:r>
          </a:p>
        </p:txBody>
      </p:sp>
      <p:sp>
        <p:nvSpPr>
          <p:cNvPr name="Freeform 12" id="12"/>
          <p:cNvSpPr/>
          <p:nvPr/>
        </p:nvSpPr>
        <p:spPr>
          <a:xfrm flipH="false" flipV="false" rot="0">
            <a:off x="13408210" y="157458"/>
            <a:ext cx="2318994" cy="2348889"/>
          </a:xfrm>
          <a:custGeom>
            <a:avLst/>
            <a:gdLst/>
            <a:ahLst/>
            <a:cxnLst/>
            <a:rect r="r" b="b" t="t" l="l"/>
            <a:pathLst>
              <a:path h="2348889" w="2318994">
                <a:moveTo>
                  <a:pt x="0" y="0"/>
                </a:moveTo>
                <a:lnTo>
                  <a:pt x="2318994" y="0"/>
                </a:lnTo>
                <a:lnTo>
                  <a:pt x="2318994" y="2348889"/>
                </a:lnTo>
                <a:lnTo>
                  <a:pt x="0" y="234888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27</a:t>
            </a:r>
          </a:p>
        </p:txBody>
      </p:sp>
      <p:sp>
        <p:nvSpPr>
          <p:cNvPr name="Freeform 14" id="14"/>
          <p:cNvSpPr/>
          <p:nvPr/>
        </p:nvSpPr>
        <p:spPr>
          <a:xfrm flipH="false" flipV="false" rot="0">
            <a:off x="732725" y="5890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3917313" y="925830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0" y="183784"/>
            <a:ext cx="15875111" cy="946149"/>
          </a:xfrm>
          <a:prstGeom prst="rect">
            <a:avLst/>
          </a:prstGeom>
        </p:spPr>
        <p:txBody>
          <a:bodyPr anchor="t" rtlCol="false" tIns="0" lIns="0" bIns="0" rIns="0">
            <a:spAutoFit/>
          </a:bodyPr>
          <a:lstStyle/>
          <a:p>
            <a:pPr algn="ctr" marL="0" indent="0" lvl="0">
              <a:lnSpc>
                <a:spcPts val="7700"/>
              </a:lnSpc>
              <a:spcBef>
                <a:spcPct val="0"/>
              </a:spcBef>
            </a:pPr>
            <a:r>
              <a:rPr lang="en-US" b="true" sz="5500" i="true">
                <a:solidFill>
                  <a:srgbClr val="0F4662"/>
                </a:solidFill>
                <a:latin typeface="Cormorant Garamond Bold Italics"/>
                <a:ea typeface="Cormorant Garamond Bold Italics"/>
                <a:cs typeface="Cormorant Garamond Bold Italics"/>
                <a:sym typeface="Cormorant Garamond Bold Italics"/>
              </a:rPr>
              <a:t>Sodium Lauroamphoacetate</a:t>
            </a:r>
          </a:p>
        </p:txBody>
      </p:sp>
      <p:sp>
        <p:nvSpPr>
          <p:cNvPr name="TextBox 3" id="3"/>
          <p:cNvSpPr txBox="true"/>
          <p:nvPr/>
        </p:nvSpPr>
        <p:spPr>
          <a:xfrm rot="0">
            <a:off x="308208" y="1720849"/>
            <a:ext cx="12575767" cy="629918"/>
          </a:xfrm>
          <a:prstGeom prst="rect">
            <a:avLst/>
          </a:prstGeom>
        </p:spPr>
        <p:txBody>
          <a:bodyPr anchor="t" rtlCol="false" tIns="0" lIns="0" bIns="0" rIns="0">
            <a:spAutoFit/>
          </a:bodyPr>
          <a:lstStyle/>
          <a:p>
            <a:pPr algn="l" marL="0" indent="0" lvl="0">
              <a:lnSpc>
                <a:spcPts val="5180"/>
              </a:lnSpc>
              <a:spcBef>
                <a:spcPct val="0"/>
              </a:spcBef>
            </a:pPr>
            <a:r>
              <a:rPr lang="en-US" sz="3700">
                <a:solidFill>
                  <a:srgbClr val="0F4662"/>
                </a:solidFill>
                <a:latin typeface="Roboto"/>
                <a:ea typeface="Roboto"/>
                <a:cs typeface="Roboto"/>
                <a:sym typeface="Roboto"/>
              </a:rPr>
              <a:t>Chemical: Sodium Lauroamphoacetate (C18H38N2NaO3 )</a:t>
            </a:r>
          </a:p>
        </p:txBody>
      </p:sp>
      <p:sp>
        <p:nvSpPr>
          <p:cNvPr name="TextBox 4" id="4"/>
          <p:cNvSpPr txBox="true"/>
          <p:nvPr/>
        </p:nvSpPr>
        <p:spPr>
          <a:xfrm rot="0">
            <a:off x="308208" y="933450"/>
            <a:ext cx="4712975"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name="TextBox 5" id="5"/>
          <p:cNvSpPr txBox="true"/>
          <p:nvPr/>
        </p:nvSpPr>
        <p:spPr>
          <a:xfrm rot="0">
            <a:off x="308208" y="2293618"/>
            <a:ext cx="15298875" cy="1819908"/>
          </a:xfrm>
          <a:prstGeom prst="rect">
            <a:avLst/>
          </a:prstGeom>
        </p:spPr>
        <p:txBody>
          <a:bodyPr anchor="t" rtlCol="false" tIns="0" lIns="0" bIns="0" rIns="0">
            <a:spAutoFit/>
          </a:bodyPr>
          <a:lstStyle/>
          <a:p>
            <a:pPr algn="l" marL="0" indent="0" lvl="0">
              <a:lnSpc>
                <a:spcPts val="3640"/>
              </a:lnSpc>
              <a:spcBef>
                <a:spcPct val="0"/>
              </a:spcBef>
            </a:pPr>
            <a:r>
              <a:rPr lang="en-US" sz="2600" i="true">
                <a:solidFill>
                  <a:srgbClr val="0F4662"/>
                </a:solidFill>
                <a:latin typeface="Roboto Italics"/>
                <a:ea typeface="Roboto Italics"/>
                <a:cs typeface="Roboto Italics"/>
                <a:sym typeface="Roboto Italics"/>
              </a:rPr>
              <a:t>Sodium Lauroamphoacetate is a mild, amphoteric surfactant derived from coconut oil, commonly used in personal care and household products. It offers gentle cleansing, excellent foam stability, and is ideal for sensitive skin formulations.</a:t>
            </a:r>
          </a:p>
          <a:p>
            <a:pPr algn="l" marL="0" indent="0" lvl="0">
              <a:lnSpc>
                <a:spcPts val="3640"/>
              </a:lnSpc>
              <a:spcBef>
                <a:spcPct val="0"/>
              </a:spcBef>
            </a:pPr>
          </a:p>
        </p:txBody>
      </p:sp>
      <p:sp>
        <p:nvSpPr>
          <p:cNvPr name="TextBox 6" id="6"/>
          <p:cNvSpPr txBox="true"/>
          <p:nvPr/>
        </p:nvSpPr>
        <p:spPr>
          <a:xfrm rot="0">
            <a:off x="0" y="4466447"/>
            <a:ext cx="15181088" cy="2712083"/>
          </a:xfrm>
          <a:prstGeom prst="rect">
            <a:avLst/>
          </a:prstGeom>
        </p:spPr>
        <p:txBody>
          <a:bodyPr anchor="t" rtlCol="false" tIns="0" lIns="0" bIns="0" rIns="0">
            <a:spAutoFit/>
          </a:bodyPr>
          <a:lstStyle/>
          <a:p>
            <a:pPr algn="l" marL="669307" indent="-334654" lvl="1">
              <a:lnSpc>
                <a:spcPts val="4340"/>
              </a:lnSpc>
              <a:buFont typeface="Arial"/>
              <a:buChar char="•"/>
            </a:pPr>
            <a:r>
              <a:rPr lang="en-US" sz="3100">
                <a:solidFill>
                  <a:srgbClr val="0F4662"/>
                </a:solidFill>
                <a:latin typeface="Roboto"/>
                <a:ea typeface="Roboto"/>
                <a:cs typeface="Roboto"/>
                <a:sym typeface="Roboto"/>
              </a:rPr>
              <a:t>Used in baby shampoos, facial cleansers, and body washes for gentle, non-irritating cleansing.</a:t>
            </a:r>
          </a:p>
          <a:p>
            <a:pPr algn="l" marL="669307" indent="-334654" lvl="1">
              <a:lnSpc>
                <a:spcPts val="4340"/>
              </a:lnSpc>
              <a:buFont typeface="Arial"/>
              <a:buChar char="•"/>
            </a:pPr>
            <a:r>
              <a:rPr lang="en-US" sz="3100">
                <a:solidFill>
                  <a:srgbClr val="0F4662"/>
                </a:solidFill>
                <a:latin typeface="Roboto"/>
                <a:ea typeface="Roboto"/>
                <a:cs typeface="Roboto"/>
                <a:sym typeface="Roboto"/>
              </a:rPr>
              <a:t>Enhances foam and conditioning in shampoos, shaving creams, and bath products.</a:t>
            </a:r>
          </a:p>
          <a:p>
            <a:pPr algn="l" marL="669307" indent="-334654" lvl="1">
              <a:lnSpc>
                <a:spcPts val="4340"/>
              </a:lnSpc>
              <a:spcBef>
                <a:spcPct val="0"/>
              </a:spcBef>
              <a:buFont typeface="Arial"/>
              <a:buChar char="•"/>
            </a:pPr>
            <a:r>
              <a:rPr lang="en-US" sz="3100">
                <a:solidFill>
                  <a:srgbClr val="0F4662"/>
                </a:solidFill>
                <a:latin typeface="Roboto"/>
                <a:ea typeface="Roboto"/>
                <a:cs typeface="Roboto"/>
                <a:sym typeface="Roboto"/>
              </a:rPr>
              <a:t>Acts as a mild surfactant in household cleaners and textile processing.</a:t>
            </a:r>
          </a:p>
          <a:p>
            <a:pPr algn="l" marL="0" indent="0" lvl="0">
              <a:lnSpc>
                <a:spcPts val="4340"/>
              </a:lnSpc>
              <a:spcBef>
                <a:spcPct val="0"/>
              </a:spcBef>
            </a:pPr>
          </a:p>
        </p:txBody>
      </p:sp>
      <p:sp>
        <p:nvSpPr>
          <p:cNvPr name="TextBox 7" id="7"/>
          <p:cNvSpPr txBox="true"/>
          <p:nvPr/>
        </p:nvSpPr>
        <p:spPr>
          <a:xfrm rot="0">
            <a:off x="368845" y="3592028"/>
            <a:ext cx="4712975"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Primary use</a:t>
            </a:r>
          </a:p>
        </p:txBody>
      </p:sp>
      <p:grpSp>
        <p:nvGrpSpPr>
          <p:cNvPr name="Group 8" id="8"/>
          <p:cNvGrpSpPr/>
          <p:nvPr/>
        </p:nvGrpSpPr>
        <p:grpSpPr>
          <a:xfrm rot="0">
            <a:off x="15875111" y="0"/>
            <a:ext cx="2412889" cy="10271151"/>
            <a:chOff x="0" y="0"/>
            <a:chExt cx="635494" cy="2705159"/>
          </a:xfrm>
        </p:grpSpPr>
        <p:sp>
          <p:nvSpPr>
            <p:cNvPr name="Freeform 9" id="9"/>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10" id="10"/>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11" id="11"/>
          <p:cNvSpPr txBox="true"/>
          <p:nvPr/>
        </p:nvSpPr>
        <p:spPr>
          <a:xfrm rot="0">
            <a:off x="120222" y="7495571"/>
            <a:ext cx="15634667" cy="2976878"/>
          </a:xfrm>
          <a:prstGeom prst="rect">
            <a:avLst/>
          </a:prstGeom>
        </p:spPr>
        <p:txBody>
          <a:bodyPr anchor="t" rtlCol="false" tIns="0" lIns="0" bIns="0" rIns="0">
            <a:spAutoFit/>
          </a:bodyPr>
          <a:lstStyle/>
          <a:p>
            <a:pPr algn="l" marL="604539" indent="-302269" lvl="1">
              <a:lnSpc>
                <a:spcPts val="3920"/>
              </a:lnSpc>
              <a:buFont typeface="Arial"/>
              <a:buChar char="•"/>
            </a:pPr>
            <a:r>
              <a:rPr lang="en-US" sz="2800">
                <a:solidFill>
                  <a:srgbClr val="0F4662"/>
                </a:solidFill>
                <a:latin typeface="Roboto"/>
                <a:ea typeface="Roboto"/>
                <a:cs typeface="Roboto"/>
                <a:sym typeface="Roboto"/>
              </a:rPr>
              <a:t>Exceptionally mild and non-irritating, making it ideal for sensitive skin and baby care products.</a:t>
            </a:r>
          </a:p>
          <a:p>
            <a:pPr algn="l" marL="604539" indent="-302269" lvl="1">
              <a:lnSpc>
                <a:spcPts val="3920"/>
              </a:lnSpc>
              <a:buFont typeface="Arial"/>
              <a:buChar char="•"/>
            </a:pPr>
            <a:r>
              <a:rPr lang="en-US" sz="2800">
                <a:solidFill>
                  <a:srgbClr val="0F4662"/>
                </a:solidFill>
                <a:latin typeface="Roboto"/>
                <a:ea typeface="Roboto"/>
                <a:cs typeface="Roboto"/>
                <a:sym typeface="Roboto"/>
              </a:rPr>
              <a:t>Balances foam and cleansing better than alternatives like SCI or Decyl Glucoside, without causing dryness.</a:t>
            </a:r>
          </a:p>
          <a:p>
            <a:pPr algn="l" marL="604539" indent="-302269" lvl="1">
              <a:lnSpc>
                <a:spcPts val="3920"/>
              </a:lnSpc>
              <a:spcBef>
                <a:spcPct val="0"/>
              </a:spcBef>
              <a:buFont typeface="Arial"/>
              <a:buChar char="•"/>
            </a:pPr>
            <a:r>
              <a:rPr lang="en-US" sz="2800">
                <a:solidFill>
                  <a:srgbClr val="0F4662"/>
                </a:solidFill>
                <a:latin typeface="Roboto"/>
                <a:ea typeface="Roboto"/>
                <a:cs typeface="Roboto"/>
                <a:sym typeface="Roboto"/>
              </a:rPr>
              <a:t>Highly compatible with other surfactants and is eco-friendly, aligning with clean beauty and sustainable trends.</a:t>
            </a:r>
          </a:p>
          <a:p>
            <a:pPr algn="l" marL="0" indent="0" lvl="0">
              <a:lnSpc>
                <a:spcPts val="3920"/>
              </a:lnSpc>
              <a:spcBef>
                <a:spcPct val="0"/>
              </a:spcBef>
            </a:pPr>
          </a:p>
        </p:txBody>
      </p:sp>
      <p:sp>
        <p:nvSpPr>
          <p:cNvPr name="TextBox 12" id="12"/>
          <p:cNvSpPr txBox="true"/>
          <p:nvPr/>
        </p:nvSpPr>
        <p:spPr>
          <a:xfrm rot="0">
            <a:off x="425995" y="6694343"/>
            <a:ext cx="10483414"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Why Sodium Lauroamphoacetate ?</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28</a:t>
            </a:r>
          </a:p>
        </p:txBody>
      </p:sp>
      <p:sp>
        <p:nvSpPr>
          <p:cNvPr name="Freeform 14" id="14"/>
          <p:cNvSpPr/>
          <p:nvPr/>
        </p:nvSpPr>
        <p:spPr>
          <a:xfrm flipH="false" flipV="false" rot="0">
            <a:off x="13641502" y="71400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2351556">
            <a:off x="12696631" y="5171192"/>
            <a:ext cx="6356958" cy="6356958"/>
          </a:xfrm>
          <a:custGeom>
            <a:avLst/>
            <a:gdLst/>
            <a:ahLst/>
            <a:cxnLst/>
            <a:rect r="r" b="b" t="t" l="l"/>
            <a:pathLst>
              <a:path h="6356958" w="6356958">
                <a:moveTo>
                  <a:pt x="0" y="0"/>
                </a:moveTo>
                <a:lnTo>
                  <a:pt x="6356959" y="0"/>
                </a:lnTo>
                <a:lnTo>
                  <a:pt x="6356959" y="6356958"/>
                </a:lnTo>
                <a:lnTo>
                  <a:pt x="0" y="6356958"/>
                </a:lnTo>
                <a:lnTo>
                  <a:pt x="0" y="0"/>
                </a:lnTo>
                <a:close/>
              </a:path>
            </a:pathLst>
          </a:custGeom>
          <a:blipFill>
            <a:blip r:embed="rId4">
              <a:alphaModFix amt="21999"/>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8235" y="1795595"/>
            <a:ext cx="20183592" cy="1998977"/>
          </a:xfrm>
          <a:prstGeom prst="rect">
            <a:avLst/>
          </a:prstGeom>
        </p:spPr>
        <p:txBody>
          <a:bodyPr anchor="t" rtlCol="false" tIns="0" lIns="0" bIns="0" rIns="0">
            <a:spAutoFit/>
          </a:bodyPr>
          <a:lstStyle/>
          <a:p>
            <a:pPr algn="l" marL="496592" indent="-248296" lvl="1">
              <a:lnSpc>
                <a:spcPts val="3220"/>
              </a:lnSpc>
              <a:buFont typeface="Arial"/>
              <a:buChar char="•"/>
            </a:pPr>
            <a:r>
              <a:rPr lang="en-US" sz="2300">
                <a:solidFill>
                  <a:srgbClr val="0F4662"/>
                </a:solidFill>
                <a:latin typeface="Roboto"/>
                <a:ea typeface="Roboto"/>
                <a:cs typeface="Roboto"/>
                <a:sym typeface="Roboto"/>
              </a:rPr>
              <a:t>9.73% imports from Thailand (total value: $155,977 out of $156,396 total; </a:t>
            </a:r>
            <a:r>
              <a:rPr lang="en-US" sz="2300">
                <a:solidFill>
                  <a:srgbClr val="0F4662"/>
                </a:solidFill>
                <a:latin typeface="Roboto"/>
                <a:ea typeface="Roboto"/>
                <a:cs typeface="Roboto"/>
                <a:sym typeface="Roboto"/>
              </a:rPr>
              <a:t>ave</a:t>
            </a:r>
            <a:r>
              <a:rPr lang="en-US" sz="2300">
                <a:solidFill>
                  <a:srgbClr val="0F4662"/>
                </a:solidFill>
                <a:latin typeface="Roboto"/>
                <a:ea typeface="Roboto"/>
                <a:cs typeface="Roboto"/>
                <a:sym typeface="Roboto"/>
              </a:rPr>
              <a:t>r</a:t>
            </a:r>
            <a:r>
              <a:rPr lang="en-US" sz="2300">
                <a:solidFill>
                  <a:srgbClr val="0F4662"/>
                </a:solidFill>
                <a:latin typeface="Roboto"/>
                <a:ea typeface="Roboto"/>
                <a:cs typeface="Roboto"/>
                <a:sym typeface="Roboto"/>
              </a:rPr>
              <a:t>age price</a:t>
            </a:r>
            <a:r>
              <a:rPr lang="en-US" sz="2300">
                <a:solidFill>
                  <a:srgbClr val="0F4662"/>
                </a:solidFill>
                <a:latin typeface="Roboto"/>
                <a:ea typeface="Roboto"/>
                <a:cs typeface="Roboto"/>
                <a:sym typeface="Roboto"/>
              </a:rPr>
              <a:t>: $2.68/unit)</a:t>
            </a:r>
          </a:p>
          <a:p>
            <a:pPr algn="l" marL="496592" indent="-248296" lvl="1">
              <a:lnSpc>
                <a:spcPts val="3220"/>
              </a:lnSpc>
              <a:buFont typeface="Arial"/>
              <a:buChar char="•"/>
            </a:pPr>
            <a:r>
              <a:rPr lang="en-US" sz="2300">
                <a:solidFill>
                  <a:srgbClr val="0F4662"/>
                </a:solidFill>
                <a:latin typeface="Roboto"/>
                <a:ea typeface="Roboto"/>
                <a:cs typeface="Roboto"/>
                <a:sym typeface="Roboto"/>
              </a:rPr>
              <a:t>Minor import from China (value: $419)</a:t>
            </a:r>
          </a:p>
          <a:p>
            <a:pPr algn="l" marL="496592" indent="-248296" lvl="1">
              <a:lnSpc>
                <a:spcPts val="3220"/>
              </a:lnSpc>
              <a:buFont typeface="Arial"/>
              <a:buChar char="•"/>
            </a:pPr>
            <a:r>
              <a:rPr lang="en-US" sz="2300">
                <a:solidFill>
                  <a:srgbClr val="0F4662"/>
                </a:solidFill>
                <a:latin typeface="Roboto"/>
                <a:ea typeface="Roboto"/>
                <a:cs typeface="Roboto"/>
                <a:sym typeface="Roboto"/>
              </a:rPr>
              <a:t>Major port of entry: Nhava Sheva Port (Jawaharlal Nehru Port, Maharashtra)</a:t>
            </a:r>
          </a:p>
          <a:p>
            <a:pPr algn="l" marL="496592" indent="-248296" lvl="1">
              <a:lnSpc>
                <a:spcPts val="3220"/>
              </a:lnSpc>
              <a:buFont typeface="Arial"/>
              <a:buChar char="•"/>
            </a:pPr>
            <a:r>
              <a:rPr lang="en-US" sz="2300">
                <a:solidFill>
                  <a:srgbClr val="0F4662"/>
                </a:solidFill>
                <a:latin typeface="Roboto"/>
                <a:ea typeface="Roboto"/>
                <a:cs typeface="Roboto"/>
                <a:sym typeface="Roboto"/>
              </a:rPr>
              <a:t>Other entry point: Delhi Air Cargo (for small volume imports)</a:t>
            </a:r>
          </a:p>
          <a:p>
            <a:pPr algn="l" marL="0" indent="0" lvl="0">
              <a:lnSpc>
                <a:spcPts val="3220"/>
              </a:lnSpc>
              <a:spcBef>
                <a:spcPct val="0"/>
              </a:spcBef>
            </a:pPr>
          </a:p>
        </p:txBody>
      </p:sp>
      <p:sp>
        <p:nvSpPr>
          <p:cNvPr name="TextBox 3" id="3"/>
          <p:cNvSpPr txBox="true"/>
          <p:nvPr/>
        </p:nvSpPr>
        <p:spPr>
          <a:xfrm rot="0">
            <a:off x="348235" y="7645207"/>
            <a:ext cx="20183592" cy="2725417"/>
          </a:xfrm>
          <a:prstGeom prst="rect">
            <a:avLst/>
          </a:prstGeom>
        </p:spPr>
        <p:txBody>
          <a:bodyPr anchor="t" rtlCol="false" tIns="0" lIns="0" bIns="0" rIns="0">
            <a:spAutoFit/>
          </a:bodyPr>
          <a:lstStyle/>
          <a:p>
            <a:pPr algn="l">
              <a:lnSpc>
                <a:spcPts val="3080"/>
              </a:lnSpc>
            </a:pPr>
            <a:r>
              <a:rPr lang="en-US" sz="2200">
                <a:solidFill>
                  <a:srgbClr val="0F4662"/>
                </a:solidFill>
                <a:latin typeface="Roboto"/>
                <a:ea typeface="Roboto"/>
                <a:cs typeface="Roboto"/>
                <a:sym typeface="Roboto"/>
              </a:rPr>
              <a:t>Supply Risks:</a:t>
            </a:r>
          </a:p>
          <a:p>
            <a:pPr algn="l" marL="475002" indent="-237501" lvl="1">
              <a:lnSpc>
                <a:spcPts val="3080"/>
              </a:lnSpc>
              <a:buFont typeface="Arial"/>
              <a:buChar char="•"/>
            </a:pPr>
            <a:r>
              <a:rPr lang="en-US" sz="2200">
                <a:solidFill>
                  <a:srgbClr val="0F4662"/>
                </a:solidFill>
                <a:latin typeface="Roboto"/>
                <a:ea typeface="Roboto"/>
                <a:cs typeface="Roboto"/>
                <a:sym typeface="Roboto"/>
              </a:rPr>
              <a:t>Heavy relianc</a:t>
            </a:r>
            <a:r>
              <a:rPr lang="en-US" sz="2200">
                <a:solidFill>
                  <a:srgbClr val="0F4662"/>
                </a:solidFill>
                <a:latin typeface="Roboto"/>
                <a:ea typeface="Roboto"/>
                <a:cs typeface="Roboto"/>
                <a:sym typeface="Roboto"/>
              </a:rPr>
              <a:t>e </a:t>
            </a:r>
            <a:r>
              <a:rPr lang="en-US" sz="2200">
                <a:solidFill>
                  <a:srgbClr val="0F4662"/>
                </a:solidFill>
                <a:latin typeface="Roboto"/>
                <a:ea typeface="Roboto"/>
                <a:cs typeface="Roboto"/>
                <a:sym typeface="Roboto"/>
              </a:rPr>
              <a:t>on</a:t>
            </a:r>
            <a:r>
              <a:rPr lang="en-US" sz="2200">
                <a:solidFill>
                  <a:srgbClr val="0F4662"/>
                </a:solidFill>
                <a:latin typeface="Roboto"/>
                <a:ea typeface="Roboto"/>
                <a:cs typeface="Roboto"/>
                <a:sym typeface="Roboto"/>
              </a:rPr>
              <a:t> Sweden for AEEA import poses a single-source risk.</a:t>
            </a:r>
          </a:p>
          <a:p>
            <a:pPr algn="l" marL="475002" indent="-237501" lvl="1">
              <a:lnSpc>
                <a:spcPts val="3080"/>
              </a:lnSpc>
              <a:buFont typeface="Arial"/>
              <a:buChar char="•"/>
            </a:pPr>
            <a:r>
              <a:rPr lang="en-US" sz="2200">
                <a:solidFill>
                  <a:srgbClr val="0F4662"/>
                </a:solidFill>
                <a:latin typeface="Roboto"/>
                <a:ea typeface="Roboto"/>
                <a:cs typeface="Roboto"/>
                <a:sym typeface="Roboto"/>
              </a:rPr>
              <a:t>Global shipping issues</a:t>
            </a:r>
            <a:r>
              <a:rPr lang="en-US" sz="2200">
                <a:solidFill>
                  <a:srgbClr val="0F4662"/>
                </a:solidFill>
                <a:latin typeface="Roboto"/>
                <a:ea typeface="Roboto"/>
                <a:cs typeface="Roboto"/>
                <a:sym typeface="Roboto"/>
              </a:rPr>
              <a:t> or policy changes c</a:t>
            </a:r>
            <a:r>
              <a:rPr lang="en-US" sz="2200">
                <a:solidFill>
                  <a:srgbClr val="0F4662"/>
                </a:solidFill>
                <a:latin typeface="Roboto"/>
                <a:ea typeface="Roboto"/>
                <a:cs typeface="Roboto"/>
                <a:sym typeface="Roboto"/>
              </a:rPr>
              <a:t>an</a:t>
            </a:r>
            <a:r>
              <a:rPr lang="en-US" sz="2200">
                <a:solidFill>
                  <a:srgbClr val="0F4662"/>
                </a:solidFill>
                <a:latin typeface="Roboto"/>
                <a:ea typeface="Roboto"/>
                <a:cs typeface="Roboto"/>
                <a:sym typeface="Roboto"/>
              </a:rPr>
              <a:t> affect Lauric Acid supply from Malaysia/Indonesia.</a:t>
            </a:r>
          </a:p>
          <a:p>
            <a:pPr algn="l">
              <a:lnSpc>
                <a:spcPts val="3080"/>
              </a:lnSpc>
            </a:pPr>
            <a:r>
              <a:rPr lang="en-US" sz="2200">
                <a:solidFill>
                  <a:srgbClr val="0F4662"/>
                </a:solidFill>
                <a:latin typeface="Roboto"/>
                <a:ea typeface="Roboto"/>
                <a:cs typeface="Roboto"/>
                <a:sym typeface="Roboto"/>
              </a:rPr>
              <a:t>Prof</a:t>
            </a:r>
            <a:r>
              <a:rPr lang="en-US" sz="2200">
                <a:solidFill>
                  <a:srgbClr val="0F4662"/>
                </a:solidFill>
                <a:latin typeface="Roboto"/>
                <a:ea typeface="Roboto"/>
                <a:cs typeface="Roboto"/>
                <a:sym typeface="Roboto"/>
              </a:rPr>
              <a:t>it</a:t>
            </a:r>
            <a:r>
              <a:rPr lang="en-US" sz="2200">
                <a:solidFill>
                  <a:srgbClr val="0F4662"/>
                </a:solidFill>
                <a:latin typeface="Roboto"/>
                <a:ea typeface="Roboto"/>
                <a:cs typeface="Roboto"/>
                <a:sym typeface="Roboto"/>
              </a:rPr>
              <a:t> Margins:</a:t>
            </a:r>
          </a:p>
          <a:p>
            <a:pPr algn="l" marL="475002" indent="-237501" lvl="1">
              <a:lnSpc>
                <a:spcPts val="3080"/>
              </a:lnSpc>
              <a:buFont typeface="Arial"/>
              <a:buChar char="•"/>
            </a:pPr>
            <a:r>
              <a:rPr lang="en-US" sz="2200">
                <a:solidFill>
                  <a:srgbClr val="0F4662"/>
                </a:solidFill>
                <a:latin typeface="Roboto"/>
                <a:ea typeface="Roboto"/>
                <a:cs typeface="Roboto"/>
                <a:sym typeface="Roboto"/>
              </a:rPr>
              <a:t>High cost of AEEA ($2.59/unit) must be offset by premium pricing of final product.</a:t>
            </a:r>
          </a:p>
          <a:p>
            <a:pPr algn="l" marL="475002" indent="-237501" lvl="1">
              <a:lnSpc>
                <a:spcPts val="3080"/>
              </a:lnSpc>
              <a:buFont typeface="Arial"/>
              <a:buChar char="•"/>
            </a:pPr>
            <a:r>
              <a:rPr lang="en-US" sz="2200">
                <a:solidFill>
                  <a:srgbClr val="0F4662"/>
                </a:solidFill>
                <a:latin typeface="Roboto"/>
                <a:ea typeface="Roboto"/>
                <a:cs typeface="Roboto"/>
                <a:sym typeface="Roboto"/>
              </a:rPr>
              <a:t>Profitability depends on efficient bulk procurement and demand for mild, eco-friendly surfactants.</a:t>
            </a:r>
          </a:p>
          <a:p>
            <a:pPr algn="l" marL="0" indent="0" lvl="0">
              <a:lnSpc>
                <a:spcPts val="3080"/>
              </a:lnSpc>
              <a:spcBef>
                <a:spcPct val="0"/>
              </a:spcBef>
            </a:pPr>
          </a:p>
        </p:txBody>
      </p:sp>
      <p:grpSp>
        <p:nvGrpSpPr>
          <p:cNvPr name="Group 4" id="4"/>
          <p:cNvGrpSpPr/>
          <p:nvPr/>
        </p:nvGrpSpPr>
        <p:grpSpPr>
          <a:xfrm rot="0">
            <a:off x="15875111" y="0"/>
            <a:ext cx="2412889" cy="10271151"/>
            <a:chOff x="0" y="0"/>
            <a:chExt cx="635494" cy="2705159"/>
          </a:xfrm>
        </p:grpSpPr>
        <p:sp>
          <p:nvSpPr>
            <p:cNvPr name="Freeform 5" id="5"/>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6" id="6"/>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7" id="7"/>
          <p:cNvSpPr txBox="true"/>
          <p:nvPr/>
        </p:nvSpPr>
        <p:spPr>
          <a:xfrm rot="0">
            <a:off x="348235" y="220297"/>
            <a:ext cx="9810531" cy="854075"/>
          </a:xfrm>
          <a:prstGeom prst="rect">
            <a:avLst/>
          </a:prstGeom>
        </p:spPr>
        <p:txBody>
          <a:bodyPr anchor="t" rtlCol="false" tIns="0" lIns="0" bIns="0" rIns="0">
            <a:spAutoFit/>
          </a:bodyPr>
          <a:lstStyle/>
          <a:p>
            <a:pPr algn="l" marL="0" indent="0" lvl="0">
              <a:lnSpc>
                <a:spcPts val="7000"/>
              </a:lnSpc>
              <a:spcBef>
                <a:spcPct val="0"/>
              </a:spcBef>
            </a:pPr>
            <a:r>
              <a:rPr lang="en-US" b="true" sz="5000" i="true">
                <a:solidFill>
                  <a:srgbClr val="0F4662"/>
                </a:solidFill>
                <a:latin typeface="Cormorant Garamond Bold Italics"/>
                <a:ea typeface="Cormorant Garamond Bold Italics"/>
                <a:cs typeface="Cormorant Garamond Bold Italics"/>
                <a:sym typeface="Cormorant Garamond Bold Italics"/>
              </a:rPr>
              <a:t>Import Data and Production Economics</a:t>
            </a:r>
          </a:p>
        </p:txBody>
      </p:sp>
      <p:sp>
        <p:nvSpPr>
          <p:cNvPr name="TextBox 8" id="8"/>
          <p:cNvSpPr txBox="true"/>
          <p:nvPr/>
        </p:nvSpPr>
        <p:spPr>
          <a:xfrm rot="0">
            <a:off x="348235" y="941022"/>
            <a:ext cx="6894466"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Import Trends in India</a:t>
            </a:r>
          </a:p>
        </p:txBody>
      </p:sp>
      <p:sp>
        <p:nvSpPr>
          <p:cNvPr name="TextBox 9" id="9"/>
          <p:cNvSpPr txBox="true"/>
          <p:nvPr/>
        </p:nvSpPr>
        <p:spPr>
          <a:xfrm rot="0">
            <a:off x="348235" y="3358010"/>
            <a:ext cx="7775067"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Raw Materials and Costs</a:t>
            </a:r>
          </a:p>
        </p:txBody>
      </p:sp>
      <p:sp>
        <p:nvSpPr>
          <p:cNvPr name="TextBox 10" id="10"/>
          <p:cNvSpPr txBox="true"/>
          <p:nvPr/>
        </p:nvSpPr>
        <p:spPr>
          <a:xfrm rot="0">
            <a:off x="348235" y="6791133"/>
            <a:ext cx="7775067"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Key Feasibility Factors</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29</a:t>
            </a:r>
          </a:p>
        </p:txBody>
      </p:sp>
      <p:grpSp>
        <p:nvGrpSpPr>
          <p:cNvPr name="Group 12" id="12"/>
          <p:cNvGrpSpPr/>
          <p:nvPr/>
        </p:nvGrpSpPr>
        <p:grpSpPr>
          <a:xfrm rot="0">
            <a:off x="348235" y="4278759"/>
            <a:ext cx="20183592" cy="3006086"/>
            <a:chOff x="0" y="0"/>
            <a:chExt cx="26911456" cy="4008114"/>
          </a:xfrm>
        </p:grpSpPr>
        <p:sp>
          <p:nvSpPr>
            <p:cNvPr name="TextBox 13" id="13"/>
            <p:cNvSpPr txBox="true"/>
            <p:nvPr/>
          </p:nvSpPr>
          <p:spPr>
            <a:xfrm rot="0">
              <a:off x="0" y="-57150"/>
              <a:ext cx="26911456" cy="2211067"/>
            </a:xfrm>
            <a:prstGeom prst="rect">
              <a:avLst/>
            </a:prstGeom>
          </p:spPr>
          <p:txBody>
            <a:bodyPr anchor="t" rtlCol="false" tIns="0" lIns="0" bIns="0" rIns="0">
              <a:spAutoFit/>
            </a:bodyPr>
            <a:lstStyle/>
            <a:p>
              <a:pPr algn="l">
                <a:lnSpc>
                  <a:spcPts val="3360"/>
                </a:lnSpc>
              </a:pPr>
              <a:r>
                <a:rPr lang="en-US" sz="2400">
                  <a:solidFill>
                    <a:srgbClr val="0F4662"/>
                  </a:solidFill>
                  <a:latin typeface="Roboto"/>
                  <a:ea typeface="Roboto"/>
                  <a:cs typeface="Roboto"/>
                  <a:sym typeface="Roboto"/>
                </a:rPr>
                <a:t>AEEA (Aminoethyl Ethanolamine)</a:t>
              </a:r>
            </a:p>
            <a:p>
              <a:pPr algn="l" marL="518181" indent="-259091" lvl="1">
                <a:lnSpc>
                  <a:spcPts val="3360"/>
                </a:lnSpc>
                <a:buFont typeface="Arial"/>
                <a:buChar char="•"/>
              </a:pPr>
              <a:r>
                <a:rPr lang="en-US" sz="2400">
                  <a:solidFill>
                    <a:srgbClr val="0F4662"/>
                  </a:solidFill>
                  <a:latin typeface="Roboto"/>
                  <a:ea typeface="Roboto"/>
                  <a:cs typeface="Roboto"/>
                  <a:sym typeface="Roboto"/>
                </a:rPr>
                <a:t>Import</a:t>
              </a:r>
              <a:r>
                <a:rPr lang="en-US" sz="2400">
                  <a:solidFill>
                    <a:srgbClr val="0F4662"/>
                  </a:solidFill>
                  <a:latin typeface="Roboto"/>
                  <a:ea typeface="Roboto"/>
                  <a:cs typeface="Roboto"/>
                  <a:sym typeface="Roboto"/>
                </a:rPr>
                <a:t>ed mainly f</a:t>
              </a:r>
              <a:r>
                <a:rPr lang="en-US" sz="2400">
                  <a:solidFill>
                    <a:srgbClr val="0F4662"/>
                  </a:solidFill>
                  <a:latin typeface="Roboto"/>
                  <a:ea typeface="Roboto"/>
                  <a:cs typeface="Roboto"/>
                  <a:sym typeface="Roboto"/>
                </a:rPr>
                <a:t>rom</a:t>
              </a:r>
              <a:r>
                <a:rPr lang="en-US" sz="2400">
                  <a:solidFill>
                    <a:srgbClr val="0F4662"/>
                  </a:solidFill>
                  <a:latin typeface="Roboto"/>
                  <a:ea typeface="Roboto"/>
                  <a:cs typeface="Roboto"/>
                  <a:sym typeface="Roboto"/>
                </a:rPr>
                <a:t> </a:t>
              </a:r>
              <a:r>
                <a:rPr lang="en-US" sz="2400">
                  <a:solidFill>
                    <a:srgbClr val="0F4662"/>
                  </a:solidFill>
                  <a:latin typeface="Roboto"/>
                  <a:ea typeface="Roboto"/>
                  <a:cs typeface="Roboto"/>
                  <a:sym typeface="Roboto"/>
                </a:rPr>
                <a:t>Swed</a:t>
              </a:r>
              <a:r>
                <a:rPr lang="en-US" sz="2400">
                  <a:solidFill>
                    <a:srgbClr val="0F4662"/>
                  </a:solidFill>
                  <a:latin typeface="Roboto"/>
                  <a:ea typeface="Roboto"/>
                  <a:cs typeface="Roboto"/>
                  <a:sym typeface="Roboto"/>
                </a:rPr>
                <a:t>en</a:t>
              </a:r>
              <a:r>
                <a:rPr lang="en-US" sz="2400">
                  <a:solidFill>
                    <a:srgbClr val="0F4662"/>
                  </a:solidFill>
                  <a:latin typeface="Roboto"/>
                  <a:ea typeface="Roboto"/>
                  <a:cs typeface="Roboto"/>
                  <a:sym typeface="Roboto"/>
                </a:rPr>
                <a:t> at $2.59/unit; high-cost critical input.</a:t>
              </a:r>
            </a:p>
            <a:p>
              <a:pPr algn="l" marL="518181" indent="-259091" lvl="1">
                <a:lnSpc>
                  <a:spcPts val="3360"/>
                </a:lnSpc>
                <a:buFont typeface="Arial"/>
                <a:buChar char="•"/>
              </a:pPr>
              <a:r>
                <a:rPr lang="en-US" sz="2400">
                  <a:solidFill>
                    <a:srgbClr val="0F4662"/>
                  </a:solidFill>
                  <a:latin typeface="Roboto"/>
                  <a:ea typeface="Roboto"/>
                  <a:cs typeface="Roboto"/>
                  <a:sym typeface="Roboto"/>
                </a:rPr>
                <a:t>Enters India via Nhava Sheva Port; used for forming the surfactant structure.</a:t>
              </a:r>
            </a:p>
            <a:p>
              <a:pPr algn="l" marL="0" indent="0" lvl="0">
                <a:lnSpc>
                  <a:spcPts val="3360"/>
                </a:lnSpc>
                <a:spcBef>
                  <a:spcPct val="0"/>
                </a:spcBef>
              </a:pPr>
            </a:p>
          </p:txBody>
        </p:sp>
        <p:sp>
          <p:nvSpPr>
            <p:cNvPr name="TextBox 14" id="14"/>
            <p:cNvSpPr txBox="true"/>
            <p:nvPr/>
          </p:nvSpPr>
          <p:spPr>
            <a:xfrm rot="0">
              <a:off x="0" y="1797047"/>
              <a:ext cx="26911456" cy="2211067"/>
            </a:xfrm>
            <a:prstGeom prst="rect">
              <a:avLst/>
            </a:prstGeom>
          </p:spPr>
          <p:txBody>
            <a:bodyPr anchor="t" rtlCol="false" tIns="0" lIns="0" bIns="0" rIns="0">
              <a:spAutoFit/>
            </a:bodyPr>
            <a:lstStyle/>
            <a:p>
              <a:pPr algn="l" marL="0" indent="0" lvl="0">
                <a:lnSpc>
                  <a:spcPts val="3360"/>
                </a:lnSpc>
                <a:spcBef>
                  <a:spcPct val="0"/>
                </a:spcBef>
              </a:pPr>
              <a:r>
                <a:rPr lang="en-US" sz="2400" strike="noStrike" u="none">
                  <a:solidFill>
                    <a:srgbClr val="0F4662"/>
                  </a:solidFill>
                  <a:latin typeface="Roboto"/>
                  <a:ea typeface="Roboto"/>
                  <a:cs typeface="Roboto"/>
                  <a:sym typeface="Roboto"/>
                </a:rPr>
                <a:t>Lauric Acid</a:t>
              </a:r>
            </a:p>
            <a:p>
              <a:pPr algn="l" marL="0" indent="0" lvl="0">
                <a:lnSpc>
                  <a:spcPts val="3360"/>
                </a:lnSpc>
                <a:spcBef>
                  <a:spcPct val="0"/>
                </a:spcBef>
              </a:pPr>
              <a:r>
                <a:rPr lang="en-US" sz="2400" strike="noStrike" u="none">
                  <a:solidFill>
                    <a:srgbClr val="0F4662"/>
                  </a:solidFill>
                  <a:latin typeface="Roboto"/>
                  <a:ea typeface="Roboto"/>
                  <a:cs typeface="Roboto"/>
                  <a:sym typeface="Roboto"/>
                </a:rPr>
                <a:t>Sourced from Malaysia and Indonesia at $1.18/unit; moderately priced.</a:t>
              </a:r>
            </a:p>
            <a:p>
              <a:pPr algn="l" marL="0" indent="0" lvl="0">
                <a:lnSpc>
                  <a:spcPts val="3360"/>
                </a:lnSpc>
                <a:spcBef>
                  <a:spcPct val="0"/>
                </a:spcBef>
              </a:pPr>
              <a:r>
                <a:rPr lang="en-US" sz="2400" strike="noStrike" u="none">
                  <a:solidFill>
                    <a:srgbClr val="0F4662"/>
                  </a:solidFill>
                  <a:latin typeface="Roboto"/>
                  <a:ea typeface="Roboto"/>
                  <a:cs typeface="Roboto"/>
                  <a:sym typeface="Roboto"/>
                </a:rPr>
                <a:t>Widely used in cosmetics and detergents; major ports include Nhava Sheva and Chennai.</a:t>
              </a:r>
            </a:p>
            <a:p>
              <a:pPr algn="l" marL="0" indent="0" lvl="0">
                <a:lnSpc>
                  <a:spcPts val="3360"/>
                </a:lnSpc>
                <a:spcBef>
                  <a:spcPct val="0"/>
                </a:spcBef>
              </a:pPr>
            </a:p>
          </p:txBody>
        </p:sp>
      </p:grpSp>
      <p:sp>
        <p:nvSpPr>
          <p:cNvPr name="Freeform 15" id="15"/>
          <p:cNvSpPr/>
          <p:nvPr/>
        </p:nvSpPr>
        <p:spPr>
          <a:xfrm flipH="false" flipV="false" rot="-2351556">
            <a:off x="12378465" y="4466728"/>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2">
              <a:alphaModFix amt="21999"/>
            </a:blip>
            <a:stretch>
              <a:fillRect l="0" t="0" r="0" b="0"/>
            </a:stretch>
          </a:blipFill>
        </p:spPr>
      </p:sp>
      <p:sp>
        <p:nvSpPr>
          <p:cNvPr name="Freeform 16" id="16"/>
          <p:cNvSpPr/>
          <p:nvPr/>
        </p:nvSpPr>
        <p:spPr>
          <a:xfrm flipH="false" flipV="false" rot="0">
            <a:off x="13456084" y="77880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5875111" y="0"/>
            <a:ext cx="2412889" cy="10271151"/>
            <a:chOff x="0" y="0"/>
            <a:chExt cx="635494" cy="2705159"/>
          </a:xfrm>
        </p:grpSpPr>
        <p:sp>
          <p:nvSpPr>
            <p:cNvPr name="Freeform 3" id="3"/>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4" id="4"/>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348235" y="655323"/>
            <a:ext cx="15700484" cy="854074"/>
          </a:xfrm>
          <a:prstGeom prst="rect">
            <a:avLst/>
          </a:prstGeom>
        </p:spPr>
        <p:txBody>
          <a:bodyPr anchor="t" rtlCol="false" tIns="0" lIns="0" bIns="0" rIns="0">
            <a:spAutoFit/>
          </a:bodyPr>
          <a:lstStyle/>
          <a:p>
            <a:pPr algn="ctr">
              <a:lnSpc>
                <a:spcPts val="7000"/>
              </a:lnSpc>
            </a:pPr>
            <a:r>
              <a:rPr lang="en-US" b="true" sz="5000">
                <a:solidFill>
                  <a:srgbClr val="0F4662"/>
                </a:solidFill>
                <a:latin typeface="Cormorant Garamond Bold"/>
                <a:ea typeface="Cormorant Garamond Bold"/>
                <a:cs typeface="Cormorant Garamond Bold"/>
                <a:sym typeface="Cormorant Garamond Bold"/>
              </a:rPr>
              <a:t>OVERVIEW </a:t>
            </a:r>
          </a:p>
        </p:txBody>
      </p:sp>
      <p:sp>
        <p:nvSpPr>
          <p:cNvPr name="TextBox 6" id="6"/>
          <p:cNvSpPr txBox="true"/>
          <p:nvPr/>
        </p:nvSpPr>
        <p:spPr>
          <a:xfrm rot="0">
            <a:off x="533660" y="1819813"/>
            <a:ext cx="15329634" cy="6580698"/>
          </a:xfrm>
          <a:prstGeom prst="rect">
            <a:avLst/>
          </a:prstGeom>
        </p:spPr>
        <p:txBody>
          <a:bodyPr anchor="t" rtlCol="false" tIns="0" lIns="0" bIns="0" rIns="0">
            <a:spAutoFit/>
          </a:bodyPr>
          <a:lstStyle/>
          <a:p>
            <a:pPr algn="l">
              <a:lnSpc>
                <a:spcPts val="4784"/>
              </a:lnSpc>
            </a:pPr>
            <a:r>
              <a:rPr lang="en-US" sz="3417" b="true">
                <a:solidFill>
                  <a:srgbClr val="547C95"/>
                </a:solidFill>
                <a:latin typeface="Cormorant Garamond Bold"/>
                <a:ea typeface="Cormorant Garamond Bold"/>
                <a:cs typeface="Cormorant Garamond Bold"/>
                <a:sym typeface="Cormorant Garamond Bold"/>
              </a:rPr>
              <a:t> RnD team patented  chemicals :</a:t>
            </a:r>
          </a:p>
          <a:p>
            <a:pPr algn="l" marL="737816" indent="-368908" lvl="1">
              <a:lnSpc>
                <a:spcPts val="4784"/>
              </a:lnSpc>
              <a:buFont typeface="Arial"/>
              <a:buChar char="•"/>
            </a:pPr>
            <a:r>
              <a:rPr lang="en-US" b="true" sz="3417">
                <a:solidFill>
                  <a:srgbClr val="547C95"/>
                </a:solidFill>
                <a:latin typeface="Cormorant Garamond Bold"/>
                <a:ea typeface="Cormorant Garamond Bold"/>
                <a:cs typeface="Cormorant Garamond Bold"/>
                <a:sym typeface="Cormorant Garamond Bold"/>
              </a:rPr>
              <a:t>Malathion </a:t>
            </a:r>
          </a:p>
          <a:p>
            <a:pPr algn="l" marL="737816" indent="-368908" lvl="1">
              <a:lnSpc>
                <a:spcPts val="4784"/>
              </a:lnSpc>
              <a:buFont typeface="Arial"/>
              <a:buChar char="•"/>
            </a:pPr>
            <a:r>
              <a:rPr lang="en-US" b="true" sz="3417">
                <a:solidFill>
                  <a:srgbClr val="547C95"/>
                </a:solidFill>
                <a:latin typeface="Cormorant Garamond Bold"/>
                <a:ea typeface="Cormorant Garamond Bold"/>
                <a:cs typeface="Cormorant Garamond Bold"/>
                <a:sym typeface="Cormorant Garamond Bold"/>
              </a:rPr>
              <a:t>Sodium Lauroamphoacetate </a:t>
            </a:r>
          </a:p>
          <a:p>
            <a:pPr algn="l" marL="737816" indent="-368908" lvl="1">
              <a:lnSpc>
                <a:spcPts val="4784"/>
              </a:lnSpc>
              <a:buFont typeface="Arial"/>
              <a:buChar char="•"/>
            </a:pPr>
            <a:r>
              <a:rPr lang="en-US" b="true" sz="3417">
                <a:solidFill>
                  <a:srgbClr val="547C95"/>
                </a:solidFill>
                <a:latin typeface="Cormorant Garamond Bold"/>
                <a:ea typeface="Cormorant Garamond Bold"/>
                <a:cs typeface="Cormorant Garamond Bold"/>
                <a:sym typeface="Cormorant Garamond Bold"/>
              </a:rPr>
              <a:t>Hydroxypropyl Methylcellulose</a:t>
            </a:r>
          </a:p>
          <a:p>
            <a:pPr algn="l">
              <a:lnSpc>
                <a:spcPts val="4784"/>
              </a:lnSpc>
            </a:pPr>
          </a:p>
          <a:p>
            <a:pPr algn="l">
              <a:lnSpc>
                <a:spcPts val="4784"/>
              </a:lnSpc>
            </a:pPr>
            <a:r>
              <a:rPr lang="en-US" sz="3417" b="true">
                <a:solidFill>
                  <a:srgbClr val="547C95"/>
                </a:solidFill>
                <a:latin typeface="Cormorant Garamond Bold"/>
                <a:ea typeface="Cormorant Garamond Bold"/>
                <a:cs typeface="Cormorant Garamond Bold"/>
                <a:sym typeface="Cormorant Garamond Bold"/>
              </a:rPr>
              <a:t>Chosen Chemical for further analysis:</a:t>
            </a:r>
          </a:p>
          <a:p>
            <a:pPr algn="l">
              <a:lnSpc>
                <a:spcPts val="4784"/>
              </a:lnSpc>
            </a:pPr>
            <a:r>
              <a:rPr lang="en-US" sz="3417" b="true">
                <a:solidFill>
                  <a:srgbClr val="547C95"/>
                </a:solidFill>
                <a:latin typeface="Cormorant Garamond Bold"/>
                <a:ea typeface="Cormorant Garamond Bold"/>
                <a:cs typeface="Cormorant Garamond Bold"/>
                <a:sym typeface="Cormorant Garamond Bold"/>
              </a:rPr>
              <a:t>Malathion, patented by Navdeep and Sodium Lauroamphoacetate patented by Shubham</a:t>
            </a:r>
          </a:p>
          <a:p>
            <a:pPr algn="l">
              <a:lnSpc>
                <a:spcPts val="4784"/>
              </a:lnSpc>
            </a:pPr>
          </a:p>
          <a:p>
            <a:pPr algn="l">
              <a:lnSpc>
                <a:spcPts val="4784"/>
              </a:lnSpc>
            </a:pPr>
            <a:r>
              <a:rPr lang="en-US" b="true" sz="3417" strike="noStrike" u="none">
                <a:solidFill>
                  <a:srgbClr val="547C95"/>
                </a:solidFill>
                <a:latin typeface="Cormorant Garamond Bold"/>
                <a:ea typeface="Cormorant Garamond Bold"/>
                <a:cs typeface="Cormorant Garamond Bold"/>
                <a:sym typeface="Cormorant Garamond Bold"/>
              </a:rPr>
              <a:t>Work Done by different department include:</a:t>
            </a:r>
          </a:p>
          <a:p>
            <a:pPr algn="l">
              <a:lnSpc>
                <a:spcPts val="4784"/>
              </a:lnSpc>
            </a:pPr>
            <a:r>
              <a:rPr lang="en-US" b="true" sz="3417" strike="noStrike" u="none">
                <a:solidFill>
                  <a:srgbClr val="547C95"/>
                </a:solidFill>
                <a:latin typeface="Cormorant Garamond Bold"/>
                <a:ea typeface="Cormorant Garamond Bold"/>
                <a:cs typeface="Cormorant Garamond Bold"/>
                <a:sym typeface="Cormorant Garamond Bold"/>
              </a:rPr>
              <a:t>Finding Chemical Synthesis route, market availability, economic feasibility, uses and eco-friendliness.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a:t>
            </a:r>
          </a:p>
        </p:txBody>
      </p:sp>
      <p:sp>
        <p:nvSpPr>
          <p:cNvPr name="Freeform 8" id="8"/>
          <p:cNvSpPr/>
          <p:nvPr/>
        </p:nvSpPr>
        <p:spPr>
          <a:xfrm flipH="false" flipV="false" rot="0">
            <a:off x="13868084" y="10287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65803" y="900840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816235">
            <a:off x="12251362" y="4559225"/>
            <a:ext cx="7247498" cy="7340928"/>
          </a:xfrm>
          <a:custGeom>
            <a:avLst/>
            <a:gdLst/>
            <a:ahLst/>
            <a:cxnLst/>
            <a:rect r="r" b="b" t="t" l="l"/>
            <a:pathLst>
              <a:path h="7340928" w="7247498">
                <a:moveTo>
                  <a:pt x="0" y="0"/>
                </a:moveTo>
                <a:lnTo>
                  <a:pt x="7247497" y="0"/>
                </a:lnTo>
                <a:lnTo>
                  <a:pt x="7247497" y="7340928"/>
                </a:lnTo>
                <a:lnTo>
                  <a:pt x="0" y="7340928"/>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8235" y="1738857"/>
            <a:ext cx="14663171" cy="2133598"/>
          </a:xfrm>
          <a:prstGeom prst="rect">
            <a:avLst/>
          </a:prstGeom>
        </p:spPr>
        <p:txBody>
          <a:bodyPr anchor="t" rtlCol="false" tIns="0" lIns="0" bIns="0" rIns="0">
            <a:spAutoFit/>
          </a:bodyPr>
          <a:lstStyle/>
          <a:p>
            <a:pPr algn="l">
              <a:lnSpc>
                <a:spcPts val="4200"/>
              </a:lnSpc>
            </a:pPr>
            <a:r>
              <a:rPr lang="en-US" sz="3000">
                <a:solidFill>
                  <a:srgbClr val="0F4662"/>
                </a:solidFill>
                <a:latin typeface="Roboto"/>
                <a:ea typeface="Roboto"/>
                <a:cs typeface="Roboto"/>
                <a:sym typeface="Roboto"/>
              </a:rPr>
              <a:t>Sodium Lauroamphoacetate has strong market potential due to rising demand for sulfate-free, gentle surfactants in baby care, skincare, and premium shampoos. Its biodegradable, eco-friendly natur</a:t>
            </a:r>
            <a:r>
              <a:rPr lang="en-US" sz="3000">
                <a:solidFill>
                  <a:srgbClr val="0F4662"/>
                </a:solidFill>
                <a:latin typeface="Roboto"/>
                <a:ea typeface="Roboto"/>
                <a:cs typeface="Roboto"/>
                <a:sym typeface="Roboto"/>
              </a:rPr>
              <a:t>e a</a:t>
            </a:r>
            <a:r>
              <a:rPr lang="en-US" sz="3000">
                <a:solidFill>
                  <a:srgbClr val="0F4662"/>
                </a:solidFill>
                <a:latin typeface="Roboto"/>
                <a:ea typeface="Roboto"/>
                <a:cs typeface="Roboto"/>
                <a:sym typeface="Roboto"/>
              </a:rPr>
              <a:t>l</a:t>
            </a:r>
            <a:r>
              <a:rPr lang="en-US" sz="3000">
                <a:solidFill>
                  <a:srgbClr val="0F4662"/>
                </a:solidFill>
                <a:latin typeface="Roboto"/>
                <a:ea typeface="Roboto"/>
                <a:cs typeface="Roboto"/>
                <a:sym typeface="Roboto"/>
              </a:rPr>
              <a:t>igns perfectly</a:t>
            </a:r>
            <a:r>
              <a:rPr lang="en-US" sz="3000">
                <a:solidFill>
                  <a:srgbClr val="0F4662"/>
                </a:solidFill>
                <a:latin typeface="Roboto"/>
                <a:ea typeface="Roboto"/>
                <a:cs typeface="Roboto"/>
                <a:sym typeface="Roboto"/>
              </a:rPr>
              <a:t> with the global shift toward clean beauty and sustainable formulations, especially in growing markets like Asia-Pacific.</a:t>
            </a:r>
          </a:p>
        </p:txBody>
      </p:sp>
      <p:sp>
        <p:nvSpPr>
          <p:cNvPr name="TextBox 3" id="3"/>
          <p:cNvSpPr txBox="true"/>
          <p:nvPr/>
        </p:nvSpPr>
        <p:spPr>
          <a:xfrm rot="0">
            <a:off x="348235" y="857240"/>
            <a:ext cx="15700484"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Market potential</a:t>
            </a:r>
          </a:p>
        </p:txBody>
      </p:sp>
      <p:grpSp>
        <p:nvGrpSpPr>
          <p:cNvPr name="Group 4" id="4"/>
          <p:cNvGrpSpPr/>
          <p:nvPr/>
        </p:nvGrpSpPr>
        <p:grpSpPr>
          <a:xfrm rot="0">
            <a:off x="15875111" y="0"/>
            <a:ext cx="2412889" cy="10271151"/>
            <a:chOff x="0" y="0"/>
            <a:chExt cx="635494" cy="2705159"/>
          </a:xfrm>
        </p:grpSpPr>
        <p:sp>
          <p:nvSpPr>
            <p:cNvPr name="Freeform 5" id="5"/>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6" id="6"/>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7" id="7"/>
          <p:cNvSpPr txBox="true"/>
          <p:nvPr/>
        </p:nvSpPr>
        <p:spPr>
          <a:xfrm rot="0">
            <a:off x="6670397" y="239347"/>
            <a:ext cx="4947207" cy="854075"/>
          </a:xfrm>
          <a:prstGeom prst="rect">
            <a:avLst/>
          </a:prstGeom>
        </p:spPr>
        <p:txBody>
          <a:bodyPr anchor="t" rtlCol="false" tIns="0" lIns="0" bIns="0" rIns="0">
            <a:spAutoFit/>
          </a:bodyPr>
          <a:lstStyle/>
          <a:p>
            <a:pPr algn="l" marL="0" indent="0" lvl="0">
              <a:lnSpc>
                <a:spcPts val="7000"/>
              </a:lnSpc>
              <a:spcBef>
                <a:spcPct val="0"/>
              </a:spcBef>
            </a:pPr>
            <a:r>
              <a:rPr lang="en-US" b="true" sz="5000" i="true">
                <a:solidFill>
                  <a:srgbClr val="0F4662"/>
                </a:solidFill>
                <a:latin typeface="Cormorant Garamond Bold Italics"/>
                <a:ea typeface="Cormorant Garamond Bold Italics"/>
                <a:cs typeface="Cormorant Garamond Bold Italics"/>
                <a:sym typeface="Cormorant Garamond Bold Italics"/>
              </a:rPr>
              <a:t>Strategic Takeaways</a:t>
            </a:r>
          </a:p>
        </p:txBody>
      </p:sp>
      <p:sp>
        <p:nvSpPr>
          <p:cNvPr name="TextBox 8" id="8"/>
          <p:cNvSpPr txBox="true"/>
          <p:nvPr/>
        </p:nvSpPr>
        <p:spPr>
          <a:xfrm rot="0">
            <a:off x="348235" y="4640804"/>
            <a:ext cx="14396136" cy="2133598"/>
          </a:xfrm>
          <a:prstGeom prst="rect">
            <a:avLst/>
          </a:prstGeom>
        </p:spPr>
        <p:txBody>
          <a:bodyPr anchor="t" rtlCol="false" tIns="0" lIns="0" bIns="0" rIns="0">
            <a:spAutoFit/>
          </a:bodyPr>
          <a:lstStyle/>
          <a:p>
            <a:pPr algn="l">
              <a:lnSpc>
                <a:spcPts val="4200"/>
              </a:lnSpc>
            </a:pPr>
            <a:r>
              <a:rPr lang="en-US" sz="3000">
                <a:solidFill>
                  <a:srgbClr val="0F4662"/>
                </a:solidFill>
                <a:latin typeface="Roboto"/>
                <a:ea typeface="Roboto"/>
                <a:cs typeface="Roboto"/>
                <a:sym typeface="Roboto"/>
              </a:rPr>
              <a:t>India faces challenges due to reliance on imported raw materials like AEEA, mainly from Sweden, increasing vuln</a:t>
            </a:r>
            <a:r>
              <a:rPr lang="en-US" sz="3000">
                <a:solidFill>
                  <a:srgbClr val="0F4662"/>
                </a:solidFill>
                <a:latin typeface="Roboto"/>
                <a:ea typeface="Roboto"/>
                <a:cs typeface="Roboto"/>
                <a:sym typeface="Roboto"/>
              </a:rPr>
              <a:t>erability to global price shifts. Limited domestic production c</a:t>
            </a:r>
            <a:r>
              <a:rPr lang="en-US" sz="3000">
                <a:solidFill>
                  <a:srgbClr val="0F4662"/>
                </a:solidFill>
                <a:latin typeface="Roboto"/>
                <a:ea typeface="Roboto"/>
                <a:cs typeface="Roboto"/>
                <a:sym typeface="Roboto"/>
              </a:rPr>
              <a:t>apacity and dependency on ports like Nhava Sheva can impact supply stability and lead times.</a:t>
            </a:r>
          </a:p>
        </p:txBody>
      </p:sp>
      <p:sp>
        <p:nvSpPr>
          <p:cNvPr name="TextBox 9" id="9"/>
          <p:cNvSpPr txBox="true"/>
          <p:nvPr/>
        </p:nvSpPr>
        <p:spPr>
          <a:xfrm rot="0">
            <a:off x="348235" y="3796255"/>
            <a:ext cx="15700484"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Challenges</a:t>
            </a:r>
          </a:p>
        </p:txBody>
      </p:sp>
      <p:sp>
        <p:nvSpPr>
          <p:cNvPr name="TextBox 10" id="10"/>
          <p:cNvSpPr txBox="true"/>
          <p:nvPr/>
        </p:nvSpPr>
        <p:spPr>
          <a:xfrm rot="0">
            <a:off x="348235" y="7561801"/>
            <a:ext cx="14396136" cy="2316478"/>
          </a:xfrm>
          <a:prstGeom prst="rect">
            <a:avLst/>
          </a:prstGeom>
        </p:spPr>
        <p:txBody>
          <a:bodyPr anchor="t" rtlCol="false" tIns="0" lIns="0" bIns="0" rIns="0">
            <a:spAutoFit/>
          </a:bodyPr>
          <a:lstStyle/>
          <a:p>
            <a:pPr algn="l">
              <a:lnSpc>
                <a:spcPts val="4620"/>
              </a:lnSpc>
            </a:pPr>
            <a:r>
              <a:rPr lang="en-US" sz="3300">
                <a:solidFill>
                  <a:srgbClr val="0F4662"/>
                </a:solidFill>
                <a:latin typeface="Roboto"/>
                <a:ea typeface="Roboto"/>
                <a:cs typeface="Roboto"/>
                <a:sym typeface="Roboto"/>
              </a:rPr>
              <a:t>To reduce supply risks, India should diversify import sources and invest in domestic production of key raw materials like AEEA. Encouraging R&amp;D in green surfactants and forming strategic partnerships can enhance cost-</a:t>
            </a:r>
            <a:r>
              <a:rPr lang="en-US" sz="3300">
                <a:solidFill>
                  <a:srgbClr val="0F4662"/>
                </a:solidFill>
                <a:latin typeface="Roboto"/>
                <a:ea typeface="Roboto"/>
                <a:cs typeface="Roboto"/>
                <a:sym typeface="Roboto"/>
              </a:rPr>
              <a:t>efficiency and market competitive</a:t>
            </a:r>
            <a:r>
              <a:rPr lang="en-US" sz="3300">
                <a:solidFill>
                  <a:srgbClr val="0F4662"/>
                </a:solidFill>
                <a:latin typeface="Roboto"/>
                <a:ea typeface="Roboto"/>
                <a:cs typeface="Roboto"/>
                <a:sym typeface="Roboto"/>
              </a:rPr>
              <a:t>ness.</a:t>
            </a:r>
          </a:p>
        </p:txBody>
      </p:sp>
      <p:sp>
        <p:nvSpPr>
          <p:cNvPr name="TextBox 11" id="11"/>
          <p:cNvSpPr txBox="true"/>
          <p:nvPr/>
        </p:nvSpPr>
        <p:spPr>
          <a:xfrm rot="0">
            <a:off x="348235" y="6698202"/>
            <a:ext cx="15700484" cy="8540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Recommendations </a:t>
            </a:r>
          </a:p>
        </p:txBody>
      </p:sp>
      <p:sp>
        <p:nvSpPr>
          <p:cNvPr name="Freeform 12" id="12"/>
          <p:cNvSpPr/>
          <p:nvPr/>
        </p:nvSpPr>
        <p:spPr>
          <a:xfrm flipH="false" flipV="false" rot="0">
            <a:off x="13408210" y="157458"/>
            <a:ext cx="2318994" cy="2348889"/>
          </a:xfrm>
          <a:custGeom>
            <a:avLst/>
            <a:gdLst/>
            <a:ahLst/>
            <a:cxnLst/>
            <a:rect r="r" b="b" t="t" l="l"/>
            <a:pathLst>
              <a:path h="2348889" w="2318994">
                <a:moveTo>
                  <a:pt x="0" y="0"/>
                </a:moveTo>
                <a:lnTo>
                  <a:pt x="2318994" y="0"/>
                </a:lnTo>
                <a:lnTo>
                  <a:pt x="2318994" y="2348889"/>
                </a:lnTo>
                <a:lnTo>
                  <a:pt x="0" y="2348889"/>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30</a:t>
            </a:r>
          </a:p>
        </p:txBody>
      </p:sp>
      <p:sp>
        <p:nvSpPr>
          <p:cNvPr name="Freeform 14" id="14"/>
          <p:cNvSpPr/>
          <p:nvPr/>
        </p:nvSpPr>
        <p:spPr>
          <a:xfrm flipH="false" flipV="false" rot="0">
            <a:off x="13727708" y="9529723"/>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480152" y="-595681"/>
            <a:ext cx="9272831" cy="9272831"/>
          </a:xfrm>
          <a:custGeom>
            <a:avLst/>
            <a:gdLst/>
            <a:ahLst/>
            <a:cxnLst/>
            <a:rect r="r" b="b" t="t" l="l"/>
            <a:pathLst>
              <a:path h="9272831" w="9272831">
                <a:moveTo>
                  <a:pt x="0" y="0"/>
                </a:moveTo>
                <a:lnTo>
                  <a:pt x="9272831" y="0"/>
                </a:lnTo>
                <a:lnTo>
                  <a:pt x="9272831" y="9272831"/>
                </a:lnTo>
                <a:lnTo>
                  <a:pt x="0" y="9272831"/>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816235">
            <a:off x="6755147" y="5366958"/>
            <a:ext cx="7247498" cy="7340928"/>
          </a:xfrm>
          <a:custGeom>
            <a:avLst/>
            <a:gdLst/>
            <a:ahLst/>
            <a:cxnLst/>
            <a:rect r="r" b="b" t="t" l="l"/>
            <a:pathLst>
              <a:path h="7340928" w="7247498">
                <a:moveTo>
                  <a:pt x="0" y="0"/>
                </a:moveTo>
                <a:lnTo>
                  <a:pt x="7247498" y="0"/>
                </a:lnTo>
                <a:lnTo>
                  <a:pt x="7247498" y="7340928"/>
                </a:lnTo>
                <a:lnTo>
                  <a:pt x="0" y="7340928"/>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7637057" y="1745715"/>
            <a:ext cx="3427693" cy="7792889"/>
            <a:chOff x="0" y="0"/>
            <a:chExt cx="754028" cy="1714288"/>
          </a:xfrm>
        </p:grpSpPr>
        <p:sp>
          <p:nvSpPr>
            <p:cNvPr name="Freeform 5" id="5"/>
            <p:cNvSpPr/>
            <p:nvPr/>
          </p:nvSpPr>
          <p:spPr>
            <a:xfrm flipH="false" flipV="false" rot="0">
              <a:off x="0" y="0"/>
              <a:ext cx="754028" cy="1714288"/>
            </a:xfrm>
            <a:custGeom>
              <a:avLst/>
              <a:gdLst/>
              <a:ahLst/>
              <a:cxnLst/>
              <a:rect r="r" b="b" t="t" l="l"/>
              <a:pathLst>
                <a:path h="1714288" w="754028">
                  <a:moveTo>
                    <a:pt x="115191" y="0"/>
                  </a:moveTo>
                  <a:lnTo>
                    <a:pt x="638837" y="0"/>
                  </a:lnTo>
                  <a:cubicBezTo>
                    <a:pt x="702455" y="0"/>
                    <a:pt x="754028" y="51573"/>
                    <a:pt x="754028" y="115191"/>
                  </a:cubicBezTo>
                  <a:lnTo>
                    <a:pt x="754028" y="1599098"/>
                  </a:lnTo>
                  <a:cubicBezTo>
                    <a:pt x="754028" y="1662716"/>
                    <a:pt x="702455" y="1714288"/>
                    <a:pt x="638837" y="1714288"/>
                  </a:cubicBezTo>
                  <a:lnTo>
                    <a:pt x="115191" y="1714288"/>
                  </a:lnTo>
                  <a:cubicBezTo>
                    <a:pt x="51573" y="1714288"/>
                    <a:pt x="0" y="1662716"/>
                    <a:pt x="0" y="1599098"/>
                  </a:cubicBezTo>
                  <a:lnTo>
                    <a:pt x="0" y="115191"/>
                  </a:lnTo>
                  <a:cubicBezTo>
                    <a:pt x="0" y="51573"/>
                    <a:pt x="51573" y="0"/>
                    <a:pt x="115191" y="0"/>
                  </a:cubicBezTo>
                  <a:close/>
                </a:path>
              </a:pathLst>
            </a:custGeom>
            <a:solidFill>
              <a:srgbClr val="A9BECB">
                <a:alpha val="69804"/>
              </a:srgbClr>
            </a:solidFill>
          </p:spPr>
        </p:sp>
        <p:sp>
          <p:nvSpPr>
            <p:cNvPr name="TextBox 6" id="6"/>
            <p:cNvSpPr txBox="true"/>
            <p:nvPr/>
          </p:nvSpPr>
          <p:spPr>
            <a:xfrm>
              <a:off x="0" y="-123825"/>
              <a:ext cx="754028" cy="1838113"/>
            </a:xfrm>
            <a:prstGeom prst="rect">
              <a:avLst/>
            </a:prstGeom>
          </p:spPr>
          <p:txBody>
            <a:bodyPr anchor="ctr" rtlCol="false" tIns="50800" lIns="50800" bIns="50800" rIns="50800"/>
            <a:lstStyle/>
            <a:p>
              <a:pPr algn="ctr">
                <a:lnSpc>
                  <a:spcPts val="4079"/>
                </a:lnSpc>
              </a:pPr>
            </a:p>
          </p:txBody>
        </p:sp>
      </p:grpSp>
      <p:sp>
        <p:nvSpPr>
          <p:cNvPr name="Freeform 7" id="7"/>
          <p:cNvSpPr/>
          <p:nvPr/>
        </p:nvSpPr>
        <p:spPr>
          <a:xfrm flipH="false" flipV="false" rot="0">
            <a:off x="12831821" y="-1097939"/>
            <a:ext cx="7757566" cy="7757566"/>
          </a:xfrm>
          <a:custGeom>
            <a:avLst/>
            <a:gdLst/>
            <a:ahLst/>
            <a:cxnLst/>
            <a:rect r="r" b="b" t="t" l="l"/>
            <a:pathLst>
              <a:path h="7757566" w="7757566">
                <a:moveTo>
                  <a:pt x="0" y="0"/>
                </a:moveTo>
                <a:lnTo>
                  <a:pt x="7757565" y="0"/>
                </a:lnTo>
                <a:lnTo>
                  <a:pt x="7757565" y="7757566"/>
                </a:lnTo>
                <a:lnTo>
                  <a:pt x="0" y="7757566"/>
                </a:lnTo>
                <a:lnTo>
                  <a:pt x="0" y="0"/>
                </a:lnTo>
                <a:close/>
              </a:path>
            </a:pathLst>
          </a:custGeom>
          <a:blipFill>
            <a:blip r:embed="rId6">
              <a:alphaModFix amt="17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046954" y="303799"/>
            <a:ext cx="10194091" cy="1285875"/>
          </a:xfrm>
          <a:prstGeom prst="rect">
            <a:avLst/>
          </a:prstGeom>
        </p:spPr>
        <p:txBody>
          <a:bodyPr anchor="t" rtlCol="false" tIns="0" lIns="0" bIns="0" rIns="0">
            <a:spAutoFit/>
          </a:bodyPr>
          <a:lstStyle/>
          <a:p>
            <a:pPr algn="ctr" marL="0" indent="0" lvl="0">
              <a:lnSpc>
                <a:spcPts val="10500"/>
              </a:lnSpc>
              <a:spcBef>
                <a:spcPct val="0"/>
              </a:spcBef>
            </a:pPr>
            <a:r>
              <a:rPr lang="en-US" b="true" sz="7500" i="true">
                <a:solidFill>
                  <a:srgbClr val="0F4662"/>
                </a:solidFill>
                <a:latin typeface="Cormorant Garamond Bold Italics"/>
                <a:ea typeface="Cormorant Garamond Bold Italics"/>
                <a:cs typeface="Cormorant Garamond Bold Italics"/>
                <a:sym typeface="Cormorant Garamond Bold Italics"/>
              </a:rPr>
              <a:t>Technical Services</a:t>
            </a:r>
          </a:p>
        </p:txBody>
      </p:sp>
      <p:sp>
        <p:nvSpPr>
          <p:cNvPr name="TextBox 9" id="9"/>
          <p:cNvSpPr txBox="true"/>
          <p:nvPr/>
        </p:nvSpPr>
        <p:spPr>
          <a:xfrm rot="0">
            <a:off x="5729667" y="4215905"/>
            <a:ext cx="7242473" cy="2642960"/>
          </a:xfrm>
          <a:prstGeom prst="rect">
            <a:avLst/>
          </a:prstGeom>
        </p:spPr>
        <p:txBody>
          <a:bodyPr anchor="t" rtlCol="false" tIns="0" lIns="0" bIns="0" rIns="0">
            <a:spAutoFit/>
          </a:bodyPr>
          <a:lstStyle/>
          <a:p>
            <a:pPr algn="ctr">
              <a:lnSpc>
                <a:spcPts val="7134"/>
              </a:lnSpc>
            </a:pPr>
            <a:r>
              <a:rPr lang="en-US" sz="4100" b="true">
                <a:solidFill>
                  <a:srgbClr val="0F4662"/>
                </a:solidFill>
                <a:latin typeface="Canva Sans Bold"/>
                <a:ea typeface="Canva Sans Bold"/>
                <a:cs typeface="Canva Sans Bold"/>
                <a:sym typeface="Canva Sans Bold"/>
              </a:rPr>
              <a:t>Sumit Chouhan</a:t>
            </a:r>
          </a:p>
          <a:p>
            <a:pPr algn="ctr">
              <a:lnSpc>
                <a:spcPts val="7134"/>
              </a:lnSpc>
            </a:pPr>
            <a:r>
              <a:rPr lang="en-US" sz="4100" b="true">
                <a:solidFill>
                  <a:srgbClr val="0F4662"/>
                </a:solidFill>
                <a:latin typeface="Canva Sans Bold"/>
                <a:ea typeface="Canva Sans Bold"/>
                <a:cs typeface="Canva Sans Bold"/>
                <a:sym typeface="Canva Sans Bold"/>
              </a:rPr>
              <a:t>Sanjeeta Singh</a:t>
            </a:r>
          </a:p>
          <a:p>
            <a:pPr algn="ctr">
              <a:lnSpc>
                <a:spcPts val="7134"/>
              </a:lnSpc>
            </a:pPr>
            <a:r>
              <a:rPr lang="en-US" sz="4100" b="true">
                <a:solidFill>
                  <a:srgbClr val="0F4662"/>
                </a:solidFill>
                <a:latin typeface="Canva Sans Bold"/>
                <a:ea typeface="Canva Sans Bold"/>
                <a:cs typeface="Canva Sans Bold"/>
                <a:sym typeface="Canva Sans Bold"/>
              </a:rPr>
              <a:t>Priyanshu Kumar Chaudhary</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275824" y="974545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32</a:t>
            </a:r>
          </a:p>
        </p:txBody>
      </p:sp>
      <p:sp>
        <p:nvSpPr>
          <p:cNvPr name="TextBox 3" id="3"/>
          <p:cNvSpPr txBox="true"/>
          <p:nvPr/>
        </p:nvSpPr>
        <p:spPr>
          <a:xfrm rot="0">
            <a:off x="536180" y="2355482"/>
            <a:ext cx="16247124" cy="796856"/>
          </a:xfrm>
          <a:prstGeom prst="rect">
            <a:avLst/>
          </a:prstGeom>
        </p:spPr>
        <p:txBody>
          <a:bodyPr anchor="t" rtlCol="false" tIns="0" lIns="0" bIns="0" rIns="0">
            <a:spAutoFit/>
          </a:bodyPr>
          <a:lstStyle/>
          <a:p>
            <a:pPr algn="l">
              <a:lnSpc>
                <a:spcPts val="5648"/>
              </a:lnSpc>
            </a:pPr>
            <a:r>
              <a:rPr lang="en-US" b="true" sz="7061" i="true">
                <a:solidFill>
                  <a:srgbClr val="0F4662"/>
                </a:solidFill>
                <a:latin typeface="Cormorant Garamond Bold Italics"/>
                <a:ea typeface="Cormorant Garamond Bold Italics"/>
                <a:cs typeface="Cormorant Garamond Bold Italics"/>
                <a:sym typeface="Cormorant Garamond Bold Italics"/>
              </a:rPr>
              <a:t>Overview</a:t>
            </a:r>
          </a:p>
        </p:txBody>
      </p:sp>
      <p:sp>
        <p:nvSpPr>
          <p:cNvPr name="TextBox 4" id="4"/>
          <p:cNvSpPr txBox="true"/>
          <p:nvPr/>
        </p:nvSpPr>
        <p:spPr>
          <a:xfrm rot="0">
            <a:off x="559073" y="3773355"/>
            <a:ext cx="15600928" cy="3397301"/>
          </a:xfrm>
          <a:prstGeom prst="rect">
            <a:avLst/>
          </a:prstGeom>
        </p:spPr>
        <p:txBody>
          <a:bodyPr anchor="t" rtlCol="false" tIns="0" lIns="0" bIns="0" rIns="0">
            <a:spAutoFit/>
          </a:bodyPr>
          <a:lstStyle/>
          <a:p>
            <a:pPr algn="l">
              <a:lnSpc>
                <a:spcPts val="3301"/>
              </a:lnSpc>
            </a:pPr>
            <a:r>
              <a:rPr lang="en-US" sz="3668" spc="183">
                <a:solidFill>
                  <a:srgbClr val="547C95"/>
                </a:solidFill>
                <a:latin typeface="Roboto"/>
                <a:ea typeface="Roboto"/>
                <a:cs typeface="Roboto"/>
                <a:sym typeface="Roboto"/>
              </a:rPr>
              <a:t>Here we focus  on industrial-scale production of Malathion (chemical formula: C₁₀H₁₉O₆PS₂) through a direct esterification process.</a:t>
            </a:r>
          </a:p>
          <a:p>
            <a:pPr algn="l">
              <a:lnSpc>
                <a:spcPts val="3301"/>
              </a:lnSpc>
            </a:pPr>
            <a:r>
              <a:rPr lang="en-US" sz="3668" spc="183">
                <a:solidFill>
                  <a:srgbClr val="547C95"/>
                </a:solidFill>
                <a:latin typeface="Roboto"/>
                <a:ea typeface="Roboto"/>
                <a:cs typeface="Roboto"/>
                <a:sym typeface="Roboto"/>
              </a:rPr>
              <a:t> </a:t>
            </a:r>
          </a:p>
          <a:p>
            <a:pPr algn="l">
              <a:lnSpc>
                <a:spcPts val="3301"/>
              </a:lnSpc>
            </a:pPr>
            <a:r>
              <a:rPr lang="en-US" sz="3668" spc="183">
                <a:solidFill>
                  <a:srgbClr val="547C95"/>
                </a:solidFill>
                <a:latin typeface="Roboto"/>
                <a:ea typeface="Roboto"/>
                <a:cs typeface="Roboto"/>
                <a:sym typeface="Roboto"/>
              </a:rPr>
              <a:t>Malathion is a widely used insecticide, and the project aims to design a full plant setup, material balance, economic analysis, and equipment requirement for its efficient and profitable manufacturing.</a:t>
            </a:r>
          </a:p>
        </p:txBody>
      </p:sp>
      <p:sp>
        <p:nvSpPr>
          <p:cNvPr name="TextBox 5" id="5"/>
          <p:cNvSpPr txBox="true"/>
          <p:nvPr/>
        </p:nvSpPr>
        <p:spPr>
          <a:xfrm rot="0">
            <a:off x="940471" y="428933"/>
            <a:ext cx="16407058" cy="1260881"/>
          </a:xfrm>
          <a:prstGeom prst="rect">
            <a:avLst/>
          </a:prstGeom>
        </p:spPr>
        <p:txBody>
          <a:bodyPr anchor="t" rtlCol="false" tIns="0" lIns="0" bIns="0" rIns="0">
            <a:spAutoFit/>
          </a:bodyPr>
          <a:lstStyle/>
          <a:p>
            <a:pPr algn="ctr">
              <a:lnSpc>
                <a:spcPts val="10302"/>
              </a:lnSpc>
            </a:pPr>
            <a:r>
              <a:rPr lang="en-US" b="true" sz="7359" i="true">
                <a:solidFill>
                  <a:srgbClr val="0F4662"/>
                </a:solidFill>
                <a:latin typeface="Cormorant Garamond Bold Italics"/>
                <a:ea typeface="Cormorant Garamond Bold Italics"/>
                <a:cs typeface="Cormorant Garamond Bold Italics"/>
                <a:sym typeface="Cormorant Garamond Bold Italics"/>
              </a:rPr>
              <a:t>Malathion Production</a:t>
            </a:r>
          </a:p>
        </p:txBody>
      </p:sp>
      <p:sp>
        <p:nvSpPr>
          <p:cNvPr name="Freeform 6" id="6"/>
          <p:cNvSpPr/>
          <p:nvPr/>
        </p:nvSpPr>
        <p:spPr>
          <a:xfrm flipH="false" flipV="false" rot="0">
            <a:off x="698803" y="1130812"/>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707695" y="913335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16364059" y="0"/>
            <a:ext cx="2412889" cy="10271151"/>
            <a:chOff x="0" y="0"/>
            <a:chExt cx="635494" cy="2705159"/>
          </a:xfrm>
        </p:grpSpPr>
        <p:sp>
          <p:nvSpPr>
            <p:cNvPr name="Freeform 9" id="9"/>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10" id="10"/>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Freeform 11" id="11"/>
          <p:cNvSpPr/>
          <p:nvPr/>
        </p:nvSpPr>
        <p:spPr>
          <a:xfrm flipH="false" flipV="false" rot="1516500">
            <a:off x="-779317" y="6912084"/>
            <a:ext cx="3616034" cy="3616034"/>
          </a:xfrm>
          <a:custGeom>
            <a:avLst/>
            <a:gdLst/>
            <a:ahLst/>
            <a:cxnLst/>
            <a:rect r="r" b="b" t="t" l="l"/>
            <a:pathLst>
              <a:path h="3616034" w="3616034">
                <a:moveTo>
                  <a:pt x="0" y="0"/>
                </a:moveTo>
                <a:lnTo>
                  <a:pt x="3616034" y="0"/>
                </a:lnTo>
                <a:lnTo>
                  <a:pt x="3616034" y="3616034"/>
                </a:lnTo>
                <a:lnTo>
                  <a:pt x="0" y="3616034"/>
                </a:lnTo>
                <a:lnTo>
                  <a:pt x="0" y="0"/>
                </a:lnTo>
                <a:close/>
              </a:path>
            </a:pathLst>
          </a:custGeom>
          <a:blipFill>
            <a:blip r:embed="rId4">
              <a:alphaModFix amt="31000"/>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33</a:t>
            </a:r>
          </a:p>
        </p:txBody>
      </p:sp>
      <p:sp>
        <p:nvSpPr>
          <p:cNvPr name="TextBox 3" id="3"/>
          <p:cNvSpPr txBox="true"/>
          <p:nvPr/>
        </p:nvSpPr>
        <p:spPr>
          <a:xfrm rot="0">
            <a:off x="1028700" y="875934"/>
            <a:ext cx="15250643" cy="689610"/>
          </a:xfrm>
          <a:prstGeom prst="rect">
            <a:avLst/>
          </a:prstGeom>
        </p:spPr>
        <p:txBody>
          <a:bodyPr anchor="t" rtlCol="false" tIns="0" lIns="0" bIns="0" rIns="0">
            <a:spAutoFit/>
          </a:bodyPr>
          <a:lstStyle/>
          <a:p>
            <a:pPr algn="ctr">
              <a:lnSpc>
                <a:spcPts val="5039"/>
              </a:lnSpc>
            </a:pPr>
            <a:r>
              <a:rPr lang="en-US" b="true" sz="5599" i="true" spc="279">
                <a:solidFill>
                  <a:srgbClr val="0F4662"/>
                </a:solidFill>
                <a:latin typeface="Cormorant Garamond Bold Italics"/>
                <a:ea typeface="Cormorant Garamond Bold Italics"/>
                <a:cs typeface="Cormorant Garamond Bold Italics"/>
                <a:sym typeface="Cormorant Garamond Bold Italics"/>
              </a:rPr>
              <a:t>Chemicals Required</a:t>
            </a:r>
          </a:p>
        </p:txBody>
      </p:sp>
      <p:sp>
        <p:nvSpPr>
          <p:cNvPr name="TextBox 4" id="4"/>
          <p:cNvSpPr txBox="true"/>
          <p:nvPr/>
        </p:nvSpPr>
        <p:spPr>
          <a:xfrm rot="0">
            <a:off x="599178" y="2116229"/>
            <a:ext cx="15042825" cy="2536616"/>
          </a:xfrm>
          <a:prstGeom prst="rect">
            <a:avLst/>
          </a:prstGeom>
        </p:spPr>
        <p:txBody>
          <a:bodyPr anchor="t" rtlCol="false" tIns="0" lIns="0" bIns="0" rIns="0">
            <a:spAutoFit/>
          </a:bodyPr>
          <a:lstStyle/>
          <a:p>
            <a:pPr algn="l">
              <a:lnSpc>
                <a:spcPts val="5086"/>
              </a:lnSpc>
              <a:spcBef>
                <a:spcPct val="0"/>
              </a:spcBef>
            </a:pPr>
            <a:r>
              <a:rPr lang="en-US" b="true" sz="3633">
                <a:solidFill>
                  <a:srgbClr val="547C95"/>
                </a:solidFill>
                <a:latin typeface="Roboto Bold"/>
                <a:ea typeface="Roboto Bold"/>
                <a:cs typeface="Roboto Bold"/>
                <a:sym typeface="Roboto Bold"/>
              </a:rPr>
              <a:t>Main reactants</a:t>
            </a:r>
            <a:r>
              <a:rPr lang="en-US" sz="3633">
                <a:solidFill>
                  <a:srgbClr val="547C95"/>
                </a:solidFill>
                <a:latin typeface="Roboto"/>
                <a:ea typeface="Roboto"/>
                <a:cs typeface="Roboto"/>
                <a:sym typeface="Roboto"/>
              </a:rPr>
              <a:t>:</a:t>
            </a:r>
          </a:p>
          <a:p>
            <a:pPr algn="l" marL="784412" indent="-392206" lvl="1">
              <a:lnSpc>
                <a:spcPts val="5086"/>
              </a:lnSpc>
              <a:buFont typeface="Arial"/>
              <a:buChar char="•"/>
            </a:pPr>
            <a:r>
              <a:rPr lang="en-US" sz="3633">
                <a:solidFill>
                  <a:srgbClr val="547C95"/>
                </a:solidFill>
                <a:latin typeface="Roboto"/>
                <a:ea typeface="Roboto"/>
                <a:cs typeface="Roboto"/>
                <a:sym typeface="Roboto"/>
              </a:rPr>
              <a:t>O,O-Dimethyl Phosphorodithioic Acid (DMDTPA)</a:t>
            </a:r>
          </a:p>
          <a:p>
            <a:pPr algn="l" marL="784412" indent="-392206" lvl="1">
              <a:lnSpc>
                <a:spcPts val="5086"/>
              </a:lnSpc>
              <a:buFont typeface="Arial"/>
              <a:buChar char="•"/>
            </a:pPr>
            <a:r>
              <a:rPr lang="en-US" sz="3633">
                <a:solidFill>
                  <a:srgbClr val="547C95"/>
                </a:solidFill>
                <a:latin typeface="Roboto"/>
                <a:ea typeface="Roboto"/>
                <a:cs typeface="Roboto"/>
                <a:sym typeface="Roboto"/>
              </a:rPr>
              <a:t>Diethyl Maleate (DEM)</a:t>
            </a:r>
          </a:p>
          <a:p>
            <a:pPr algn="l" marL="784412" indent="-392206" lvl="1">
              <a:lnSpc>
                <a:spcPts val="5086"/>
              </a:lnSpc>
              <a:buFont typeface="Arial"/>
              <a:buChar char="•"/>
            </a:pPr>
            <a:r>
              <a:rPr lang="en-US" sz="3633">
                <a:solidFill>
                  <a:srgbClr val="547C95"/>
                </a:solidFill>
                <a:latin typeface="Roboto"/>
                <a:ea typeface="Roboto"/>
                <a:cs typeface="Roboto"/>
                <a:sym typeface="Roboto"/>
              </a:rPr>
              <a:t>Sodium Hydroxide (NaOH) for pH adjustment</a:t>
            </a:r>
          </a:p>
        </p:txBody>
      </p:sp>
      <p:sp>
        <p:nvSpPr>
          <p:cNvPr name="TextBox 5" id="5"/>
          <p:cNvSpPr txBox="true"/>
          <p:nvPr/>
        </p:nvSpPr>
        <p:spPr>
          <a:xfrm rot="0">
            <a:off x="599178" y="5996081"/>
            <a:ext cx="14808084" cy="2563718"/>
          </a:xfrm>
          <a:prstGeom prst="rect">
            <a:avLst/>
          </a:prstGeom>
        </p:spPr>
        <p:txBody>
          <a:bodyPr anchor="t" rtlCol="false" tIns="0" lIns="0" bIns="0" rIns="0">
            <a:spAutoFit/>
          </a:bodyPr>
          <a:lstStyle/>
          <a:p>
            <a:pPr algn="l">
              <a:lnSpc>
                <a:spcPts val="5167"/>
              </a:lnSpc>
              <a:spcBef>
                <a:spcPct val="0"/>
              </a:spcBef>
            </a:pPr>
            <a:r>
              <a:rPr lang="en-US" b="true" sz="3691">
                <a:solidFill>
                  <a:srgbClr val="547C95"/>
                </a:solidFill>
                <a:latin typeface="Roboto Bold"/>
                <a:ea typeface="Roboto Bold"/>
                <a:cs typeface="Roboto Bold"/>
                <a:sym typeface="Roboto Bold"/>
              </a:rPr>
              <a:t>Catalysts and Others:</a:t>
            </a:r>
          </a:p>
          <a:p>
            <a:pPr algn="l" marL="796935" indent="-398467" lvl="1">
              <a:lnSpc>
                <a:spcPts val="5167"/>
              </a:lnSpc>
              <a:buFont typeface="Arial"/>
              <a:buChar char="•"/>
            </a:pPr>
            <a:r>
              <a:rPr lang="en-US" sz="3691">
                <a:solidFill>
                  <a:srgbClr val="547C95"/>
                </a:solidFill>
                <a:latin typeface="Roboto"/>
                <a:ea typeface="Roboto"/>
                <a:cs typeface="Roboto"/>
                <a:sym typeface="Roboto"/>
              </a:rPr>
              <a:t>Sulfuric Acid / p-Toluenesulfonic Acid</a:t>
            </a:r>
          </a:p>
          <a:p>
            <a:pPr algn="l">
              <a:lnSpc>
                <a:spcPts val="5167"/>
              </a:lnSpc>
              <a:spcBef>
                <a:spcPct val="0"/>
              </a:spcBef>
            </a:pPr>
          </a:p>
          <a:p>
            <a:pPr algn="l">
              <a:lnSpc>
                <a:spcPts val="5167"/>
              </a:lnSpc>
              <a:spcBef>
                <a:spcPct val="0"/>
              </a:spcBef>
            </a:pPr>
          </a:p>
        </p:txBody>
      </p:sp>
      <p:grpSp>
        <p:nvGrpSpPr>
          <p:cNvPr name="Group 6" id="6"/>
          <p:cNvGrpSpPr/>
          <p:nvPr/>
        </p:nvGrpSpPr>
        <p:grpSpPr>
          <a:xfrm rot="0">
            <a:off x="15875111" y="15849"/>
            <a:ext cx="2412889" cy="10271151"/>
            <a:chOff x="0" y="0"/>
            <a:chExt cx="635494" cy="2705159"/>
          </a:xfrm>
        </p:grpSpPr>
        <p:sp>
          <p:nvSpPr>
            <p:cNvPr name="Freeform 7" id="7"/>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8" id="8"/>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Freeform 9" id="9"/>
          <p:cNvSpPr/>
          <p:nvPr/>
        </p:nvSpPr>
        <p:spPr>
          <a:xfrm flipH="false" flipV="false" rot="0">
            <a:off x="13727265" y="1139777"/>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698803" y="8428095"/>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696631" y="4726906"/>
            <a:ext cx="6356958" cy="6356958"/>
          </a:xfrm>
          <a:custGeom>
            <a:avLst/>
            <a:gdLst/>
            <a:ahLst/>
            <a:cxnLst/>
            <a:rect r="r" b="b" t="t" l="l"/>
            <a:pathLst>
              <a:path h="6356958" w="6356958">
                <a:moveTo>
                  <a:pt x="0" y="0"/>
                </a:moveTo>
                <a:lnTo>
                  <a:pt x="6356959" y="0"/>
                </a:lnTo>
                <a:lnTo>
                  <a:pt x="6356959" y="6356958"/>
                </a:lnTo>
                <a:lnTo>
                  <a:pt x="0" y="6356958"/>
                </a:lnTo>
                <a:lnTo>
                  <a:pt x="0" y="0"/>
                </a:lnTo>
                <a:close/>
              </a:path>
            </a:pathLst>
          </a:custGeom>
          <a:blipFill>
            <a:blip r:embed="rId4">
              <a:alphaModFix amt="21999"/>
            </a:blip>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34</a:t>
            </a:r>
          </a:p>
        </p:txBody>
      </p:sp>
      <p:sp>
        <p:nvSpPr>
          <p:cNvPr name="TextBox 3" id="3"/>
          <p:cNvSpPr txBox="true"/>
          <p:nvPr/>
        </p:nvSpPr>
        <p:spPr>
          <a:xfrm rot="0">
            <a:off x="674082" y="1200150"/>
            <a:ext cx="15201029" cy="5189043"/>
          </a:xfrm>
          <a:prstGeom prst="rect">
            <a:avLst/>
          </a:prstGeom>
        </p:spPr>
        <p:txBody>
          <a:bodyPr anchor="t" rtlCol="false" tIns="0" lIns="0" bIns="0" rIns="0">
            <a:spAutoFit/>
          </a:bodyPr>
          <a:lstStyle/>
          <a:p>
            <a:pPr algn="ctr" marL="0" indent="0" lvl="1">
              <a:lnSpc>
                <a:spcPts val="5439"/>
              </a:lnSpc>
              <a:spcBef>
                <a:spcPct val="0"/>
              </a:spcBef>
            </a:pPr>
            <a:r>
              <a:rPr lang="en-US" b="true" sz="6044" i="true" spc="302" strike="noStrike" u="none">
                <a:solidFill>
                  <a:srgbClr val="0F4662"/>
                </a:solidFill>
                <a:latin typeface="Cormorant Garamond Bold Italics"/>
                <a:ea typeface="Cormorant Garamond Bold Italics"/>
                <a:cs typeface="Cormorant Garamond Bold Italics"/>
                <a:sym typeface="Cormorant Garamond Bold Italics"/>
              </a:rPr>
              <a:t>Vessels Required:</a:t>
            </a:r>
          </a:p>
          <a:p>
            <a:pPr algn="ctr" marL="0" indent="0" lvl="1">
              <a:lnSpc>
                <a:spcPts val="5439"/>
              </a:lnSpc>
              <a:spcBef>
                <a:spcPct val="0"/>
              </a:spcBef>
            </a:pPr>
          </a:p>
          <a:p>
            <a:pPr algn="l" marL="722405" indent="-361202" lvl="1">
              <a:lnSpc>
                <a:spcPts val="3011"/>
              </a:lnSpc>
              <a:buFont typeface="Arial"/>
              <a:buChar char="•"/>
            </a:pPr>
            <a:r>
              <a:rPr lang="en-US" sz="3346" spc="167" strike="noStrike" u="none">
                <a:solidFill>
                  <a:srgbClr val="7994A0"/>
                </a:solidFill>
                <a:latin typeface="Roboto"/>
                <a:ea typeface="Roboto"/>
                <a:cs typeface="Roboto"/>
                <a:sym typeface="Roboto"/>
              </a:rPr>
              <a:t>Esterification Reactor (Glass-Lined or Stainless-Steel Reactor with Acid Resistance)</a:t>
            </a:r>
            <a:r>
              <a:rPr lang="en-US" sz="3346" spc="167" strike="noStrike" u="none">
                <a:solidFill>
                  <a:srgbClr val="7994A0"/>
                </a:solidFill>
                <a:latin typeface="Roboto"/>
                <a:ea typeface="Roboto"/>
                <a:cs typeface="Roboto"/>
                <a:sym typeface="Roboto"/>
              </a:rPr>
              <a:t> </a:t>
            </a:r>
          </a:p>
          <a:p>
            <a:pPr algn="l" marL="722405" indent="-361202" lvl="1">
              <a:lnSpc>
                <a:spcPts val="3011"/>
              </a:lnSpc>
              <a:buFont typeface="Arial"/>
              <a:buChar char="•"/>
            </a:pPr>
            <a:r>
              <a:rPr lang="en-US" sz="3346" spc="167" strike="noStrike" u="none">
                <a:solidFill>
                  <a:srgbClr val="7994A0"/>
                </a:solidFill>
                <a:latin typeface="Roboto"/>
                <a:ea typeface="Roboto"/>
                <a:cs typeface="Roboto"/>
                <a:sym typeface="Roboto"/>
              </a:rPr>
              <a:t>Mixing Vessel </a:t>
            </a:r>
          </a:p>
          <a:p>
            <a:pPr algn="l" marL="722405" indent="-361202" lvl="1">
              <a:lnSpc>
                <a:spcPts val="3011"/>
              </a:lnSpc>
              <a:buFont typeface="Arial"/>
              <a:buChar char="•"/>
            </a:pPr>
            <a:r>
              <a:rPr lang="en-US" sz="3346" spc="167" strike="noStrike" u="none">
                <a:solidFill>
                  <a:srgbClr val="7994A0"/>
                </a:solidFill>
                <a:latin typeface="Roboto"/>
                <a:ea typeface="Roboto"/>
                <a:cs typeface="Roboto"/>
                <a:sym typeface="Roboto"/>
              </a:rPr>
              <a:t>Separation Vessel (Decanter/Settler) </a:t>
            </a:r>
          </a:p>
          <a:p>
            <a:pPr algn="l" marL="722405" indent="-361202" lvl="1">
              <a:lnSpc>
                <a:spcPts val="3011"/>
              </a:lnSpc>
              <a:buFont typeface="Arial"/>
              <a:buChar char="•"/>
            </a:pPr>
            <a:r>
              <a:rPr lang="en-US" sz="3346" spc="167" strike="noStrike" u="none">
                <a:solidFill>
                  <a:srgbClr val="7994A0"/>
                </a:solidFill>
                <a:latin typeface="Roboto"/>
                <a:ea typeface="Roboto"/>
                <a:cs typeface="Roboto"/>
                <a:sym typeface="Roboto"/>
              </a:rPr>
              <a:t>Filtration Unit (Vacuum Filter or Pressure Filter) </a:t>
            </a:r>
          </a:p>
          <a:p>
            <a:pPr algn="l" marL="722405" indent="-361202" lvl="1">
              <a:lnSpc>
                <a:spcPts val="3011"/>
              </a:lnSpc>
              <a:buFont typeface="Arial"/>
              <a:buChar char="•"/>
            </a:pPr>
            <a:r>
              <a:rPr lang="en-US" sz="3346" spc="167" strike="noStrike" u="none">
                <a:solidFill>
                  <a:srgbClr val="7994A0"/>
                </a:solidFill>
                <a:latin typeface="Roboto"/>
                <a:ea typeface="Roboto"/>
                <a:cs typeface="Roboto"/>
                <a:sym typeface="Roboto"/>
              </a:rPr>
              <a:t>Distillation Column (Fractional Distillation Unit) </a:t>
            </a:r>
          </a:p>
          <a:p>
            <a:pPr algn="l" marL="722405" indent="-361202" lvl="1">
              <a:lnSpc>
                <a:spcPts val="3011"/>
              </a:lnSpc>
              <a:buFont typeface="Arial"/>
              <a:buChar char="•"/>
            </a:pPr>
            <a:r>
              <a:rPr lang="en-US" sz="3346" spc="167" strike="noStrike" u="none">
                <a:solidFill>
                  <a:srgbClr val="7994A0"/>
                </a:solidFill>
                <a:latin typeface="Roboto"/>
                <a:ea typeface="Roboto"/>
                <a:cs typeface="Roboto"/>
                <a:sym typeface="Roboto"/>
              </a:rPr>
              <a:t>Product Storage Tank (HDPE or Stainless Steel with Antioxidant Lining) </a:t>
            </a:r>
          </a:p>
          <a:p>
            <a:pPr algn="l" marL="722405" indent="-361202" lvl="1">
              <a:lnSpc>
                <a:spcPts val="3011"/>
              </a:lnSpc>
              <a:buFont typeface="Arial"/>
              <a:buChar char="•"/>
            </a:pPr>
            <a:r>
              <a:rPr lang="en-US" sz="3346" spc="167" strike="noStrike" u="none">
                <a:solidFill>
                  <a:srgbClr val="7994A0"/>
                </a:solidFill>
                <a:latin typeface="Roboto"/>
                <a:ea typeface="Roboto"/>
                <a:cs typeface="Roboto"/>
                <a:sym typeface="Roboto"/>
              </a:rPr>
              <a:t>Solvent Storage Tank </a:t>
            </a:r>
          </a:p>
          <a:p>
            <a:pPr algn="l" marL="722405" indent="-361202" lvl="1">
              <a:lnSpc>
                <a:spcPts val="3011"/>
              </a:lnSpc>
              <a:buFont typeface="Arial"/>
              <a:buChar char="•"/>
            </a:pPr>
            <a:r>
              <a:rPr lang="en-US" sz="3346" spc="167" strike="noStrike" u="none">
                <a:solidFill>
                  <a:srgbClr val="7994A0"/>
                </a:solidFill>
                <a:latin typeface="Roboto"/>
                <a:ea typeface="Roboto"/>
                <a:cs typeface="Roboto"/>
                <a:sym typeface="Roboto"/>
              </a:rPr>
              <a:t>Waste Neutralization Tank</a:t>
            </a:r>
          </a:p>
        </p:txBody>
      </p:sp>
      <p:grpSp>
        <p:nvGrpSpPr>
          <p:cNvPr name="Group 4" id="4"/>
          <p:cNvGrpSpPr/>
          <p:nvPr/>
        </p:nvGrpSpPr>
        <p:grpSpPr>
          <a:xfrm rot="0">
            <a:off x="15875111" y="15849"/>
            <a:ext cx="2412889" cy="10271151"/>
            <a:chOff x="0" y="0"/>
            <a:chExt cx="635494" cy="2705159"/>
          </a:xfrm>
        </p:grpSpPr>
        <p:sp>
          <p:nvSpPr>
            <p:cNvPr name="Freeform 5" id="5"/>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6" id="6"/>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Freeform 7" id="7"/>
          <p:cNvSpPr/>
          <p:nvPr/>
        </p:nvSpPr>
        <p:spPr>
          <a:xfrm flipH="false" flipV="false" rot="0">
            <a:off x="838456" y="1435025"/>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447074" y="6903716"/>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86188" y="7302468"/>
            <a:ext cx="2984532" cy="2984532"/>
          </a:xfrm>
          <a:custGeom>
            <a:avLst/>
            <a:gdLst/>
            <a:ahLst/>
            <a:cxnLst/>
            <a:rect r="r" b="b" t="t" l="l"/>
            <a:pathLst>
              <a:path h="2984532" w="2984532">
                <a:moveTo>
                  <a:pt x="0" y="0"/>
                </a:moveTo>
                <a:lnTo>
                  <a:pt x="2984532" y="0"/>
                </a:lnTo>
                <a:lnTo>
                  <a:pt x="2984532" y="2984532"/>
                </a:lnTo>
                <a:lnTo>
                  <a:pt x="0" y="2984532"/>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874880" y="1257477"/>
            <a:ext cx="14177140" cy="8000823"/>
          </a:xfrm>
          <a:custGeom>
            <a:avLst/>
            <a:gdLst/>
            <a:ahLst/>
            <a:cxnLst/>
            <a:rect r="r" b="b" t="t" l="l"/>
            <a:pathLst>
              <a:path h="8000823" w="14177140">
                <a:moveTo>
                  <a:pt x="0" y="0"/>
                </a:moveTo>
                <a:lnTo>
                  <a:pt x="14177140" y="0"/>
                </a:lnTo>
                <a:lnTo>
                  <a:pt x="14177140" y="8000823"/>
                </a:lnTo>
                <a:lnTo>
                  <a:pt x="0" y="8000823"/>
                </a:lnTo>
                <a:lnTo>
                  <a:pt x="0" y="0"/>
                </a:lnTo>
                <a:close/>
              </a:path>
            </a:pathLst>
          </a:custGeom>
          <a:blipFill>
            <a:blip r:embed="rId2"/>
            <a:stretch>
              <a:fillRect l="-2224" t="0" r="-1587"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36</a:t>
            </a:r>
          </a:p>
        </p:txBody>
      </p:sp>
      <p:sp>
        <p:nvSpPr>
          <p:cNvPr name="TextBox 3" id="3"/>
          <p:cNvSpPr txBox="true"/>
          <p:nvPr/>
        </p:nvSpPr>
        <p:spPr>
          <a:xfrm rot="0">
            <a:off x="6503729" y="493078"/>
            <a:ext cx="5280541" cy="689610"/>
          </a:xfrm>
          <a:prstGeom prst="rect">
            <a:avLst/>
          </a:prstGeom>
        </p:spPr>
        <p:txBody>
          <a:bodyPr anchor="t" rtlCol="false" tIns="0" lIns="0" bIns="0" rIns="0">
            <a:spAutoFit/>
          </a:bodyPr>
          <a:lstStyle/>
          <a:p>
            <a:pPr algn="ctr" marL="0" indent="0" lvl="1">
              <a:lnSpc>
                <a:spcPts val="5039"/>
              </a:lnSpc>
              <a:spcBef>
                <a:spcPct val="0"/>
              </a:spcBef>
            </a:pPr>
            <a:r>
              <a:rPr lang="en-US" b="true" sz="5599" i="true" spc="279" strike="noStrike" u="none">
                <a:solidFill>
                  <a:srgbClr val="0F4662"/>
                </a:solidFill>
                <a:latin typeface="Cormorant Garamond Bold Italics"/>
                <a:ea typeface="Cormorant Garamond Bold Italics"/>
                <a:cs typeface="Cormorant Garamond Bold Italics"/>
                <a:sym typeface="Cormorant Garamond Bold Italics"/>
              </a:rPr>
              <a:t>Reaction Involved</a:t>
            </a:r>
          </a:p>
        </p:txBody>
      </p:sp>
      <p:sp>
        <p:nvSpPr>
          <p:cNvPr name="TextBox 4" id="4"/>
          <p:cNvSpPr txBox="true"/>
          <p:nvPr/>
        </p:nvSpPr>
        <p:spPr>
          <a:xfrm rot="0">
            <a:off x="759960" y="2251136"/>
            <a:ext cx="11487538" cy="2234986"/>
          </a:xfrm>
          <a:prstGeom prst="rect">
            <a:avLst/>
          </a:prstGeom>
        </p:spPr>
        <p:txBody>
          <a:bodyPr anchor="t" rtlCol="false" tIns="0" lIns="0" bIns="0" rIns="0">
            <a:spAutoFit/>
          </a:bodyPr>
          <a:lstStyle/>
          <a:p>
            <a:pPr algn="ctr">
              <a:lnSpc>
                <a:spcPts val="5961"/>
              </a:lnSpc>
              <a:spcBef>
                <a:spcPct val="0"/>
              </a:spcBef>
            </a:pPr>
            <a:r>
              <a:rPr lang="en-US" sz="4258">
                <a:solidFill>
                  <a:srgbClr val="547C95"/>
                </a:solidFill>
                <a:latin typeface="Roboto"/>
                <a:ea typeface="Roboto"/>
                <a:cs typeface="Roboto"/>
                <a:sym typeface="Roboto"/>
              </a:rPr>
              <a:t>C</a:t>
            </a:r>
            <a:r>
              <a:rPr lang="en-US" sz="4258">
                <a:solidFill>
                  <a:srgbClr val="547C95"/>
                </a:solidFill>
                <a:latin typeface="Roboto"/>
                <a:ea typeface="Roboto"/>
                <a:cs typeface="Roboto"/>
                <a:sym typeface="Roboto"/>
              </a:rPr>
              <a:t>8</a:t>
            </a:r>
            <a:r>
              <a:rPr lang="en-US" sz="4258">
                <a:solidFill>
                  <a:srgbClr val="547C95"/>
                </a:solidFill>
                <a:latin typeface="Roboto"/>
                <a:ea typeface="Roboto"/>
                <a:cs typeface="Roboto"/>
                <a:sym typeface="Roboto"/>
              </a:rPr>
              <a:t>H</a:t>
            </a:r>
            <a:r>
              <a:rPr lang="en-US" sz="4258">
                <a:solidFill>
                  <a:srgbClr val="547C95"/>
                </a:solidFill>
                <a:latin typeface="Roboto"/>
                <a:ea typeface="Roboto"/>
                <a:cs typeface="Roboto"/>
                <a:sym typeface="Roboto"/>
              </a:rPr>
              <a:t>12</a:t>
            </a:r>
            <a:r>
              <a:rPr lang="en-US" sz="4258">
                <a:solidFill>
                  <a:srgbClr val="547C95"/>
                </a:solidFill>
                <a:latin typeface="Roboto"/>
                <a:ea typeface="Roboto"/>
                <a:cs typeface="Roboto"/>
                <a:sym typeface="Roboto"/>
              </a:rPr>
              <a:t>O</a:t>
            </a:r>
            <a:r>
              <a:rPr lang="en-US" sz="4258">
                <a:solidFill>
                  <a:srgbClr val="547C95"/>
                </a:solidFill>
                <a:latin typeface="Roboto"/>
                <a:ea typeface="Roboto"/>
                <a:cs typeface="Roboto"/>
                <a:sym typeface="Roboto"/>
              </a:rPr>
              <a:t>4</a:t>
            </a:r>
            <a:r>
              <a:rPr lang="en-US" sz="4258">
                <a:solidFill>
                  <a:srgbClr val="547C95"/>
                </a:solidFill>
                <a:latin typeface="Roboto"/>
                <a:ea typeface="Roboto"/>
                <a:cs typeface="Roboto"/>
                <a:sym typeface="Roboto"/>
              </a:rPr>
              <a:t>+(CH</a:t>
            </a:r>
            <a:r>
              <a:rPr lang="en-US" sz="4258">
                <a:solidFill>
                  <a:srgbClr val="547C95"/>
                </a:solidFill>
                <a:latin typeface="Roboto"/>
                <a:ea typeface="Roboto"/>
                <a:cs typeface="Roboto"/>
                <a:sym typeface="Roboto"/>
              </a:rPr>
              <a:t>3</a:t>
            </a:r>
            <a:r>
              <a:rPr lang="en-US" sz="4258">
                <a:solidFill>
                  <a:srgbClr val="547C95"/>
                </a:solidFill>
                <a:latin typeface="Roboto"/>
                <a:ea typeface="Roboto"/>
                <a:cs typeface="Roboto"/>
                <a:sym typeface="Roboto"/>
              </a:rPr>
              <a:t>O)</a:t>
            </a:r>
            <a:r>
              <a:rPr lang="en-US" sz="4258">
                <a:solidFill>
                  <a:srgbClr val="547C95"/>
                </a:solidFill>
                <a:latin typeface="Roboto"/>
                <a:ea typeface="Roboto"/>
                <a:cs typeface="Roboto"/>
                <a:sym typeface="Roboto"/>
              </a:rPr>
              <a:t>2</a:t>
            </a:r>
            <a:r>
              <a:rPr lang="en-US" sz="4258">
                <a:solidFill>
                  <a:srgbClr val="547C95"/>
                </a:solidFill>
                <a:latin typeface="Roboto"/>
                <a:ea typeface="Roboto"/>
                <a:cs typeface="Roboto"/>
                <a:sym typeface="Roboto"/>
              </a:rPr>
              <a:t>PS</a:t>
            </a:r>
            <a:r>
              <a:rPr lang="en-US" sz="4258">
                <a:solidFill>
                  <a:srgbClr val="547C95"/>
                </a:solidFill>
                <a:latin typeface="Roboto"/>
                <a:ea typeface="Roboto"/>
                <a:cs typeface="Roboto"/>
                <a:sym typeface="Roboto"/>
              </a:rPr>
              <a:t>2</a:t>
            </a:r>
            <a:r>
              <a:rPr lang="en-US" sz="4258">
                <a:solidFill>
                  <a:srgbClr val="547C95"/>
                </a:solidFill>
                <a:latin typeface="Roboto"/>
                <a:ea typeface="Roboto"/>
                <a:cs typeface="Roboto"/>
                <a:sym typeface="Roboto"/>
              </a:rPr>
              <a:t>H→C</a:t>
            </a:r>
            <a:r>
              <a:rPr lang="en-US" sz="4258">
                <a:solidFill>
                  <a:srgbClr val="547C95"/>
                </a:solidFill>
                <a:latin typeface="Roboto"/>
                <a:ea typeface="Roboto"/>
                <a:cs typeface="Roboto"/>
                <a:sym typeface="Roboto"/>
              </a:rPr>
              <a:t>10</a:t>
            </a:r>
            <a:r>
              <a:rPr lang="en-US" sz="4258">
                <a:solidFill>
                  <a:srgbClr val="547C95"/>
                </a:solidFill>
                <a:latin typeface="Roboto"/>
                <a:ea typeface="Roboto"/>
                <a:cs typeface="Roboto"/>
                <a:sym typeface="Roboto"/>
              </a:rPr>
              <a:t>H</a:t>
            </a:r>
            <a:r>
              <a:rPr lang="en-US" sz="4258">
                <a:solidFill>
                  <a:srgbClr val="547C95"/>
                </a:solidFill>
                <a:latin typeface="Roboto"/>
                <a:ea typeface="Roboto"/>
                <a:cs typeface="Roboto"/>
                <a:sym typeface="Roboto"/>
              </a:rPr>
              <a:t>19</a:t>
            </a:r>
            <a:r>
              <a:rPr lang="en-US" sz="4258">
                <a:solidFill>
                  <a:srgbClr val="547C95"/>
                </a:solidFill>
                <a:latin typeface="Roboto"/>
                <a:ea typeface="Roboto"/>
                <a:cs typeface="Roboto"/>
                <a:sym typeface="Roboto"/>
              </a:rPr>
              <a:t>O</a:t>
            </a:r>
            <a:r>
              <a:rPr lang="en-US" sz="4258">
                <a:solidFill>
                  <a:srgbClr val="547C95"/>
                </a:solidFill>
                <a:latin typeface="Roboto"/>
                <a:ea typeface="Roboto"/>
                <a:cs typeface="Roboto"/>
                <a:sym typeface="Roboto"/>
              </a:rPr>
              <a:t>6</a:t>
            </a:r>
            <a:r>
              <a:rPr lang="en-US" sz="4258">
                <a:solidFill>
                  <a:srgbClr val="547C95"/>
                </a:solidFill>
                <a:latin typeface="Roboto"/>
                <a:ea typeface="Roboto"/>
                <a:cs typeface="Roboto"/>
                <a:sym typeface="Roboto"/>
              </a:rPr>
              <a:t>PS</a:t>
            </a:r>
            <a:r>
              <a:rPr lang="en-US" sz="4258">
                <a:solidFill>
                  <a:srgbClr val="547C95"/>
                </a:solidFill>
                <a:latin typeface="Roboto"/>
                <a:ea typeface="Roboto"/>
                <a:cs typeface="Roboto"/>
                <a:sym typeface="Roboto"/>
              </a:rPr>
              <a:t>2</a:t>
            </a:r>
            <a:r>
              <a:rPr lang="en-US" sz="4258">
                <a:solidFill>
                  <a:srgbClr val="547C95"/>
                </a:solidFill>
                <a:latin typeface="Roboto"/>
                <a:ea typeface="Roboto"/>
                <a:cs typeface="Roboto"/>
                <a:sym typeface="Roboto"/>
              </a:rPr>
              <a:t>+H</a:t>
            </a:r>
            <a:r>
              <a:rPr lang="en-US" sz="4258">
                <a:solidFill>
                  <a:srgbClr val="547C95"/>
                </a:solidFill>
                <a:latin typeface="Roboto"/>
                <a:ea typeface="Roboto"/>
                <a:cs typeface="Roboto"/>
                <a:sym typeface="Roboto"/>
              </a:rPr>
              <a:t>2</a:t>
            </a:r>
            <a:r>
              <a:rPr lang="en-US" sz="4258">
                <a:solidFill>
                  <a:srgbClr val="547C95"/>
                </a:solidFill>
                <a:latin typeface="Roboto"/>
                <a:ea typeface="Roboto"/>
                <a:cs typeface="Roboto"/>
                <a:sym typeface="Roboto"/>
              </a:rPr>
              <a:t>O</a:t>
            </a:r>
          </a:p>
          <a:p>
            <a:pPr algn="ctr">
              <a:lnSpc>
                <a:spcPts val="5961"/>
              </a:lnSpc>
              <a:spcBef>
                <a:spcPct val="0"/>
              </a:spcBef>
            </a:pPr>
          </a:p>
          <a:p>
            <a:pPr algn="ctr">
              <a:lnSpc>
                <a:spcPts val="5961"/>
              </a:lnSpc>
              <a:spcBef>
                <a:spcPct val="0"/>
              </a:spcBef>
            </a:pPr>
          </a:p>
        </p:txBody>
      </p:sp>
      <p:sp>
        <p:nvSpPr>
          <p:cNvPr name="TextBox 5" id="5"/>
          <p:cNvSpPr txBox="true"/>
          <p:nvPr/>
        </p:nvSpPr>
        <p:spPr>
          <a:xfrm rot="0">
            <a:off x="478210" y="1599199"/>
            <a:ext cx="4435555" cy="737662"/>
          </a:xfrm>
          <a:prstGeom prst="rect">
            <a:avLst/>
          </a:prstGeom>
        </p:spPr>
        <p:txBody>
          <a:bodyPr anchor="t" rtlCol="false" tIns="0" lIns="0" bIns="0" rIns="0">
            <a:spAutoFit/>
          </a:bodyPr>
          <a:lstStyle/>
          <a:p>
            <a:pPr algn="l" marL="935538" indent="-467769" lvl="1">
              <a:lnSpc>
                <a:spcPts val="6066"/>
              </a:lnSpc>
              <a:buFont typeface="Arial"/>
              <a:buChar char="•"/>
            </a:pPr>
            <a:r>
              <a:rPr lang="en-US" sz="4333" strike="noStrike" u="none">
                <a:solidFill>
                  <a:srgbClr val="547C95"/>
                </a:solidFill>
                <a:latin typeface="Roboto"/>
                <a:ea typeface="Roboto"/>
                <a:cs typeface="Roboto"/>
                <a:sym typeface="Roboto"/>
              </a:rPr>
              <a:t>Esterification: </a:t>
            </a:r>
          </a:p>
        </p:txBody>
      </p:sp>
      <p:sp>
        <p:nvSpPr>
          <p:cNvPr name="TextBox 6" id="6"/>
          <p:cNvSpPr txBox="true"/>
          <p:nvPr/>
        </p:nvSpPr>
        <p:spPr>
          <a:xfrm rot="0">
            <a:off x="478210" y="3934212"/>
            <a:ext cx="15733264" cy="1499662"/>
          </a:xfrm>
          <a:prstGeom prst="rect">
            <a:avLst/>
          </a:prstGeom>
        </p:spPr>
        <p:txBody>
          <a:bodyPr anchor="t" rtlCol="false" tIns="0" lIns="0" bIns="0" rIns="0">
            <a:spAutoFit/>
          </a:bodyPr>
          <a:lstStyle/>
          <a:p>
            <a:pPr algn="l" marL="935538" indent="-467769" lvl="1">
              <a:lnSpc>
                <a:spcPts val="6066"/>
              </a:lnSpc>
              <a:buFont typeface="Arial"/>
              <a:buChar char="•"/>
            </a:pPr>
            <a:r>
              <a:rPr lang="en-US" sz="4333" strike="noStrike" u="none">
                <a:solidFill>
                  <a:srgbClr val="547C95"/>
                </a:solidFill>
                <a:latin typeface="Roboto"/>
                <a:ea typeface="Roboto"/>
                <a:cs typeface="Roboto"/>
                <a:sym typeface="Roboto"/>
              </a:rPr>
              <a:t>Adjustment</a:t>
            </a:r>
            <a:r>
              <a:rPr lang="en-US" sz="4333" strike="noStrike" u="none">
                <a:solidFill>
                  <a:srgbClr val="547C95"/>
                </a:solidFill>
                <a:latin typeface="Roboto"/>
                <a:ea typeface="Roboto"/>
                <a:cs typeface="Roboto"/>
                <a:sym typeface="Roboto"/>
              </a:rPr>
              <a:t> of pH</a:t>
            </a:r>
            <a:r>
              <a:rPr lang="en-US" sz="4333" strike="noStrike" u="none">
                <a:solidFill>
                  <a:srgbClr val="547C95"/>
                </a:solidFill>
                <a:latin typeface="Roboto"/>
                <a:ea typeface="Roboto"/>
                <a:cs typeface="Roboto"/>
                <a:sym typeface="Roboto"/>
              </a:rPr>
              <a:t> &amp; Neutralization (Side Reaction): </a:t>
            </a:r>
          </a:p>
          <a:p>
            <a:pPr algn="l">
              <a:lnSpc>
                <a:spcPts val="6066"/>
              </a:lnSpc>
            </a:pPr>
          </a:p>
        </p:txBody>
      </p:sp>
      <p:grpSp>
        <p:nvGrpSpPr>
          <p:cNvPr name="Group 7" id="7"/>
          <p:cNvGrpSpPr/>
          <p:nvPr/>
        </p:nvGrpSpPr>
        <p:grpSpPr>
          <a:xfrm rot="0">
            <a:off x="15875111" y="15849"/>
            <a:ext cx="2412889" cy="10271151"/>
            <a:chOff x="0" y="0"/>
            <a:chExt cx="635494" cy="2705159"/>
          </a:xfrm>
        </p:grpSpPr>
        <p:sp>
          <p:nvSpPr>
            <p:cNvPr name="Freeform 8" id="8"/>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9" id="9"/>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Freeform 10" id="10"/>
          <p:cNvSpPr/>
          <p:nvPr/>
        </p:nvSpPr>
        <p:spPr>
          <a:xfrm flipH="false" flipV="false" rot="0">
            <a:off x="478210" y="915921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787306" y="63197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696631" y="4726906"/>
            <a:ext cx="6356958" cy="6356958"/>
          </a:xfrm>
          <a:custGeom>
            <a:avLst/>
            <a:gdLst/>
            <a:ahLst/>
            <a:cxnLst/>
            <a:rect r="r" b="b" t="t" l="l"/>
            <a:pathLst>
              <a:path h="6356958" w="6356958">
                <a:moveTo>
                  <a:pt x="0" y="0"/>
                </a:moveTo>
                <a:lnTo>
                  <a:pt x="6356959" y="0"/>
                </a:lnTo>
                <a:lnTo>
                  <a:pt x="6356959" y="6356958"/>
                </a:lnTo>
                <a:lnTo>
                  <a:pt x="0" y="6356958"/>
                </a:lnTo>
                <a:lnTo>
                  <a:pt x="0" y="0"/>
                </a:lnTo>
                <a:close/>
              </a:path>
            </a:pathLst>
          </a:custGeom>
          <a:blipFill>
            <a:blip r:embed="rId4">
              <a:alphaModFix amt="21999"/>
            </a:blip>
            <a:stretch>
              <a:fillRect l="0" t="0" r="0" b="0"/>
            </a:stretch>
          </a:blipFill>
        </p:spPr>
      </p:sp>
      <p:sp>
        <p:nvSpPr>
          <p:cNvPr name="TextBox 13" id="13"/>
          <p:cNvSpPr txBox="true"/>
          <p:nvPr/>
        </p:nvSpPr>
        <p:spPr>
          <a:xfrm rot="0">
            <a:off x="1602120" y="4641181"/>
            <a:ext cx="7038261" cy="1464946"/>
          </a:xfrm>
          <a:prstGeom prst="rect">
            <a:avLst/>
          </a:prstGeom>
        </p:spPr>
        <p:txBody>
          <a:bodyPr anchor="t" rtlCol="false" tIns="0" lIns="0" bIns="0" rIns="0">
            <a:spAutoFit/>
          </a:bodyPr>
          <a:lstStyle/>
          <a:p>
            <a:pPr algn="ctr">
              <a:lnSpc>
                <a:spcPts val="5879"/>
              </a:lnSpc>
              <a:spcBef>
                <a:spcPct val="0"/>
              </a:spcBef>
            </a:pPr>
            <a:r>
              <a:rPr lang="en-US" sz="4199">
                <a:solidFill>
                  <a:srgbClr val="547C95"/>
                </a:solidFill>
                <a:latin typeface="Roboto"/>
                <a:ea typeface="Roboto"/>
                <a:cs typeface="Roboto"/>
                <a:sym typeface="Roboto"/>
              </a:rPr>
              <a:t>H</a:t>
            </a:r>
            <a:r>
              <a:rPr lang="en-US" sz="4199">
                <a:solidFill>
                  <a:srgbClr val="547C95"/>
                </a:solidFill>
                <a:latin typeface="Roboto"/>
                <a:ea typeface="Roboto"/>
                <a:cs typeface="Roboto"/>
                <a:sym typeface="Roboto"/>
              </a:rPr>
              <a:t>3</a:t>
            </a:r>
            <a:r>
              <a:rPr lang="en-US" sz="4199">
                <a:solidFill>
                  <a:srgbClr val="547C95"/>
                </a:solidFill>
                <a:latin typeface="Roboto"/>
                <a:ea typeface="Roboto"/>
                <a:cs typeface="Roboto"/>
                <a:sym typeface="Roboto"/>
              </a:rPr>
              <a:t>PO</a:t>
            </a:r>
            <a:r>
              <a:rPr lang="en-US" sz="4199">
                <a:solidFill>
                  <a:srgbClr val="547C95"/>
                </a:solidFill>
                <a:latin typeface="Roboto"/>
                <a:ea typeface="Roboto"/>
                <a:cs typeface="Roboto"/>
                <a:sym typeface="Roboto"/>
              </a:rPr>
              <a:t>4</a:t>
            </a:r>
            <a:r>
              <a:rPr lang="en-US" sz="4199">
                <a:solidFill>
                  <a:srgbClr val="547C95"/>
                </a:solidFill>
                <a:latin typeface="Roboto"/>
                <a:ea typeface="Roboto"/>
                <a:cs typeface="Roboto"/>
                <a:sym typeface="Roboto"/>
              </a:rPr>
              <a:t>+NaOH→NaH</a:t>
            </a:r>
            <a:r>
              <a:rPr lang="en-US" sz="4199">
                <a:solidFill>
                  <a:srgbClr val="547C95"/>
                </a:solidFill>
                <a:latin typeface="Roboto"/>
                <a:ea typeface="Roboto"/>
                <a:cs typeface="Roboto"/>
                <a:sym typeface="Roboto"/>
              </a:rPr>
              <a:t>2</a:t>
            </a:r>
            <a:r>
              <a:rPr lang="en-US" sz="4199">
                <a:solidFill>
                  <a:srgbClr val="547C95"/>
                </a:solidFill>
                <a:latin typeface="Roboto"/>
                <a:ea typeface="Roboto"/>
                <a:cs typeface="Roboto"/>
                <a:sym typeface="Roboto"/>
              </a:rPr>
              <a:t>PO</a:t>
            </a:r>
            <a:r>
              <a:rPr lang="en-US" sz="4199">
                <a:solidFill>
                  <a:srgbClr val="547C95"/>
                </a:solidFill>
                <a:latin typeface="Roboto"/>
                <a:ea typeface="Roboto"/>
                <a:cs typeface="Roboto"/>
                <a:sym typeface="Roboto"/>
              </a:rPr>
              <a:t>4</a:t>
            </a:r>
            <a:r>
              <a:rPr lang="en-US" sz="4199">
                <a:solidFill>
                  <a:srgbClr val="547C95"/>
                </a:solidFill>
                <a:latin typeface="Roboto"/>
                <a:ea typeface="Roboto"/>
                <a:cs typeface="Roboto"/>
                <a:sym typeface="Roboto"/>
              </a:rPr>
              <a:t>+H</a:t>
            </a:r>
            <a:r>
              <a:rPr lang="en-US" sz="4199">
                <a:solidFill>
                  <a:srgbClr val="547C95"/>
                </a:solidFill>
                <a:latin typeface="Roboto"/>
                <a:ea typeface="Roboto"/>
                <a:cs typeface="Roboto"/>
                <a:sym typeface="Roboto"/>
              </a:rPr>
              <a:t>2</a:t>
            </a:r>
            <a:r>
              <a:rPr lang="en-US" sz="4199">
                <a:solidFill>
                  <a:srgbClr val="547C95"/>
                </a:solidFill>
                <a:latin typeface="Roboto"/>
                <a:ea typeface="Roboto"/>
                <a:cs typeface="Roboto"/>
                <a:sym typeface="Roboto"/>
              </a:rPr>
              <a:t>O</a:t>
            </a:r>
          </a:p>
          <a:p>
            <a:pPr algn="ctr">
              <a:lnSpc>
                <a:spcPts val="5879"/>
              </a:lnSpc>
              <a:spcBef>
                <a:spcPct val="0"/>
              </a:spcBef>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259300" y="9221838"/>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37</a:t>
            </a:r>
          </a:p>
        </p:txBody>
      </p:sp>
      <p:sp>
        <p:nvSpPr>
          <p:cNvPr name="TextBox 3" id="3"/>
          <p:cNvSpPr txBox="true"/>
          <p:nvPr/>
        </p:nvSpPr>
        <p:spPr>
          <a:xfrm rot="0">
            <a:off x="0" y="729866"/>
            <a:ext cx="16384940" cy="2604135"/>
          </a:xfrm>
          <a:prstGeom prst="rect">
            <a:avLst/>
          </a:prstGeom>
        </p:spPr>
        <p:txBody>
          <a:bodyPr anchor="t" rtlCol="false" tIns="0" lIns="0" bIns="0" rIns="0">
            <a:spAutoFit/>
          </a:bodyPr>
          <a:lstStyle/>
          <a:p>
            <a:pPr algn="ctr" marL="0" indent="0" lvl="1">
              <a:lnSpc>
                <a:spcPts val="5039"/>
              </a:lnSpc>
              <a:spcBef>
                <a:spcPct val="0"/>
              </a:spcBef>
            </a:pPr>
            <a:r>
              <a:rPr lang="en-US" b="true" sz="5599" i="true" spc="279" strike="noStrike" u="none">
                <a:solidFill>
                  <a:srgbClr val="0F4662"/>
                </a:solidFill>
                <a:latin typeface="Cormorant Garamond Bold Italics"/>
                <a:ea typeface="Cormorant Garamond Bold Italics"/>
                <a:cs typeface="Cormorant Garamond Bold Italics"/>
                <a:sym typeface="Cormorant Garamond Bold Italics"/>
              </a:rPr>
              <a:t>Material Balance (Daily Basis for 1000 kg Malathion Production)</a:t>
            </a:r>
          </a:p>
          <a:p>
            <a:pPr algn="ctr" marL="0" indent="0" lvl="1">
              <a:lnSpc>
                <a:spcPts val="5039"/>
              </a:lnSpc>
              <a:spcBef>
                <a:spcPct val="0"/>
              </a:spcBef>
            </a:pPr>
          </a:p>
          <a:p>
            <a:pPr algn="ctr" marL="0" indent="0" lvl="1">
              <a:lnSpc>
                <a:spcPts val="5039"/>
              </a:lnSpc>
              <a:spcBef>
                <a:spcPct val="0"/>
              </a:spcBef>
            </a:pPr>
          </a:p>
        </p:txBody>
      </p:sp>
      <p:sp>
        <p:nvSpPr>
          <p:cNvPr name="TextBox 4" id="4"/>
          <p:cNvSpPr txBox="true"/>
          <p:nvPr/>
        </p:nvSpPr>
        <p:spPr>
          <a:xfrm rot="0">
            <a:off x="1398601" y="3072591"/>
            <a:ext cx="7745399" cy="4436746"/>
          </a:xfrm>
          <a:prstGeom prst="rect">
            <a:avLst/>
          </a:prstGeom>
        </p:spPr>
        <p:txBody>
          <a:bodyPr anchor="t" rtlCol="false" tIns="0" lIns="0" bIns="0" rIns="0">
            <a:spAutoFit/>
          </a:bodyPr>
          <a:lstStyle/>
          <a:p>
            <a:pPr algn="l">
              <a:lnSpc>
                <a:spcPts val="5879"/>
              </a:lnSpc>
              <a:spcBef>
                <a:spcPct val="0"/>
              </a:spcBef>
            </a:pPr>
            <a:r>
              <a:rPr lang="en-US" sz="4199">
                <a:solidFill>
                  <a:srgbClr val="547C95"/>
                </a:solidFill>
                <a:latin typeface="Roboto"/>
                <a:ea typeface="Roboto"/>
                <a:cs typeface="Roboto"/>
                <a:sym typeface="Roboto"/>
              </a:rPr>
              <a:t>M</a:t>
            </a:r>
            <a:r>
              <a:rPr lang="en-US" sz="4199">
                <a:solidFill>
                  <a:srgbClr val="547C95"/>
                </a:solidFill>
                <a:latin typeface="Roboto"/>
                <a:ea typeface="Roboto"/>
                <a:cs typeface="Roboto"/>
                <a:sym typeface="Roboto"/>
              </a:rPr>
              <a:t>aterial     </a:t>
            </a:r>
          </a:p>
          <a:p>
            <a:pPr algn="l">
              <a:lnSpc>
                <a:spcPts val="5879"/>
              </a:lnSpc>
              <a:spcBef>
                <a:spcPct val="0"/>
              </a:spcBef>
            </a:pPr>
            <a:r>
              <a:rPr lang="en-US" sz="4199">
                <a:solidFill>
                  <a:srgbClr val="547C95"/>
                </a:solidFill>
                <a:latin typeface="Roboto"/>
                <a:ea typeface="Roboto"/>
                <a:cs typeface="Roboto"/>
                <a:sym typeface="Roboto"/>
              </a:rPr>
              <a:t>Diethyl Maleate (DEM)</a:t>
            </a:r>
          </a:p>
          <a:p>
            <a:pPr algn="l">
              <a:lnSpc>
                <a:spcPts val="5879"/>
              </a:lnSpc>
              <a:spcBef>
                <a:spcPct val="0"/>
              </a:spcBef>
            </a:pPr>
            <a:r>
              <a:rPr lang="en-US" sz="4199">
                <a:solidFill>
                  <a:srgbClr val="547C95"/>
                </a:solidFill>
                <a:latin typeface="Roboto"/>
                <a:ea typeface="Roboto"/>
                <a:cs typeface="Roboto"/>
                <a:sym typeface="Roboto"/>
              </a:rPr>
              <a:t>DMDTPA</a:t>
            </a:r>
          </a:p>
          <a:p>
            <a:pPr algn="l">
              <a:lnSpc>
                <a:spcPts val="5879"/>
              </a:lnSpc>
              <a:spcBef>
                <a:spcPct val="0"/>
              </a:spcBef>
            </a:pPr>
            <a:r>
              <a:rPr lang="en-US" sz="4199">
                <a:solidFill>
                  <a:srgbClr val="547C95"/>
                </a:solidFill>
                <a:latin typeface="Roboto"/>
                <a:ea typeface="Roboto"/>
                <a:cs typeface="Roboto"/>
                <a:sym typeface="Roboto"/>
              </a:rPr>
              <a:t>NaOH (for pH control)</a:t>
            </a:r>
          </a:p>
          <a:p>
            <a:pPr algn="l">
              <a:lnSpc>
                <a:spcPts val="5879"/>
              </a:lnSpc>
              <a:spcBef>
                <a:spcPct val="0"/>
              </a:spcBef>
            </a:pPr>
            <a:r>
              <a:rPr lang="en-US" sz="4199">
                <a:solidFill>
                  <a:srgbClr val="547C95"/>
                </a:solidFill>
                <a:latin typeface="Roboto"/>
                <a:ea typeface="Roboto"/>
                <a:cs typeface="Roboto"/>
                <a:sym typeface="Roboto"/>
              </a:rPr>
              <a:t>Water (by-product removed)</a:t>
            </a:r>
          </a:p>
          <a:p>
            <a:pPr algn="l">
              <a:lnSpc>
                <a:spcPts val="5879"/>
              </a:lnSpc>
              <a:spcBef>
                <a:spcPct val="0"/>
              </a:spcBef>
            </a:pPr>
          </a:p>
        </p:txBody>
      </p:sp>
      <p:sp>
        <p:nvSpPr>
          <p:cNvPr name="TextBox 5" id="5"/>
          <p:cNvSpPr txBox="true"/>
          <p:nvPr/>
        </p:nvSpPr>
        <p:spPr>
          <a:xfrm rot="0">
            <a:off x="9144000" y="3257801"/>
            <a:ext cx="7967057" cy="3591561"/>
          </a:xfrm>
          <a:prstGeom prst="rect">
            <a:avLst/>
          </a:prstGeom>
        </p:spPr>
        <p:txBody>
          <a:bodyPr anchor="t" rtlCol="false" tIns="0" lIns="0" bIns="0" rIns="0">
            <a:spAutoFit/>
          </a:bodyPr>
          <a:lstStyle/>
          <a:p>
            <a:pPr algn="ctr">
              <a:lnSpc>
                <a:spcPts val="5739"/>
              </a:lnSpc>
            </a:pPr>
            <a:r>
              <a:rPr lang="en-US" sz="4099">
                <a:solidFill>
                  <a:srgbClr val="547C95"/>
                </a:solidFill>
                <a:latin typeface="Roboto"/>
                <a:ea typeface="Roboto"/>
                <a:cs typeface="Roboto"/>
                <a:sym typeface="Roboto"/>
              </a:rPr>
              <a:t>Daily Requirement (kg)</a:t>
            </a:r>
          </a:p>
          <a:p>
            <a:pPr algn="ctr">
              <a:lnSpc>
                <a:spcPts val="5739"/>
              </a:lnSpc>
            </a:pPr>
            <a:r>
              <a:rPr lang="en-US" sz="4099">
                <a:solidFill>
                  <a:srgbClr val="547C95"/>
                </a:solidFill>
                <a:latin typeface="Roboto"/>
                <a:ea typeface="Roboto"/>
                <a:cs typeface="Roboto"/>
                <a:sym typeface="Roboto"/>
              </a:rPr>
              <a:t>512.2</a:t>
            </a:r>
          </a:p>
          <a:p>
            <a:pPr algn="ctr">
              <a:lnSpc>
                <a:spcPts val="5739"/>
              </a:lnSpc>
              <a:spcBef>
                <a:spcPct val="0"/>
              </a:spcBef>
            </a:pPr>
            <a:r>
              <a:rPr lang="en-US" sz="4099">
                <a:solidFill>
                  <a:srgbClr val="547C95"/>
                </a:solidFill>
                <a:latin typeface="Roboto"/>
                <a:ea typeface="Roboto"/>
                <a:cs typeface="Roboto"/>
                <a:sym typeface="Roboto"/>
              </a:rPr>
              <a:t>533.3</a:t>
            </a:r>
          </a:p>
          <a:p>
            <a:pPr algn="ctr">
              <a:lnSpc>
                <a:spcPts val="5739"/>
              </a:lnSpc>
              <a:spcBef>
                <a:spcPct val="0"/>
              </a:spcBef>
            </a:pPr>
            <a:r>
              <a:rPr lang="en-US" sz="4099">
                <a:solidFill>
                  <a:srgbClr val="547C95"/>
                </a:solidFill>
                <a:latin typeface="Roboto"/>
                <a:ea typeface="Roboto"/>
                <a:cs typeface="Roboto"/>
                <a:sym typeface="Roboto"/>
              </a:rPr>
              <a:t>50</a:t>
            </a:r>
          </a:p>
          <a:p>
            <a:pPr algn="ctr">
              <a:lnSpc>
                <a:spcPts val="5739"/>
              </a:lnSpc>
              <a:spcBef>
                <a:spcPct val="0"/>
              </a:spcBef>
            </a:pPr>
            <a:r>
              <a:rPr lang="en-US" sz="4099">
                <a:solidFill>
                  <a:srgbClr val="547C95"/>
                </a:solidFill>
                <a:latin typeface="Roboto"/>
                <a:ea typeface="Roboto"/>
                <a:cs typeface="Roboto"/>
                <a:sym typeface="Roboto"/>
              </a:rPr>
              <a:t>54.5</a:t>
            </a:r>
          </a:p>
        </p:txBody>
      </p:sp>
      <p:grpSp>
        <p:nvGrpSpPr>
          <p:cNvPr name="Group 6" id="6"/>
          <p:cNvGrpSpPr/>
          <p:nvPr/>
        </p:nvGrpSpPr>
        <p:grpSpPr>
          <a:xfrm rot="0">
            <a:off x="16384940" y="0"/>
            <a:ext cx="2412889" cy="10271151"/>
            <a:chOff x="0" y="0"/>
            <a:chExt cx="635494" cy="2705159"/>
          </a:xfrm>
        </p:grpSpPr>
        <p:sp>
          <p:nvSpPr>
            <p:cNvPr name="Freeform 7" id="7"/>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8" id="8"/>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Freeform 9" id="9"/>
          <p:cNvSpPr/>
          <p:nvPr/>
        </p:nvSpPr>
        <p:spPr>
          <a:xfrm flipH="false" flipV="false" rot="0">
            <a:off x="14087511" y="913335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3274075">
            <a:off x="-1351401" y="6231522"/>
            <a:ext cx="5778062" cy="5778062"/>
          </a:xfrm>
          <a:custGeom>
            <a:avLst/>
            <a:gdLst/>
            <a:ahLst/>
            <a:cxnLst/>
            <a:rect r="r" b="b" t="t" l="l"/>
            <a:pathLst>
              <a:path h="5778062" w="5778062">
                <a:moveTo>
                  <a:pt x="0" y="0"/>
                </a:moveTo>
                <a:lnTo>
                  <a:pt x="5778062" y="0"/>
                </a:lnTo>
                <a:lnTo>
                  <a:pt x="5778062" y="5778063"/>
                </a:lnTo>
                <a:lnTo>
                  <a:pt x="0" y="5778063"/>
                </a:lnTo>
                <a:lnTo>
                  <a:pt x="0" y="0"/>
                </a:lnTo>
                <a:close/>
              </a:path>
            </a:pathLst>
          </a:custGeom>
          <a:blipFill>
            <a:blip r:embed="rId4">
              <a:alphaModFix amt="31000"/>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912134" y="2238205"/>
          <a:ext cx="15844925" cy="7763451"/>
        </p:xfrm>
        <a:graphic>
          <a:graphicData uri="http://schemas.openxmlformats.org/drawingml/2006/table">
            <a:tbl>
              <a:tblPr/>
              <a:tblGrid>
                <a:gridCol w="7922463"/>
                <a:gridCol w="7922463"/>
              </a:tblGrid>
              <a:tr h="1258586">
                <a:tc>
                  <a:txBody>
                    <a:bodyPr anchor="t" rtlCol="false"/>
                    <a:lstStyle/>
                    <a:p>
                      <a:pPr algn="ctr" marL="0" indent="0" lvl="0">
                        <a:lnSpc>
                          <a:spcPts val="3779"/>
                        </a:lnSpc>
                        <a:spcBef>
                          <a:spcPct val="0"/>
                        </a:spcBef>
                        <a:defRPr/>
                      </a:pPr>
                      <a:r>
                        <a:rPr lang="en-US" b="true" sz="2699" strike="noStrike" u="none">
                          <a:solidFill>
                            <a:srgbClr val="0F4662"/>
                          </a:solidFill>
                          <a:latin typeface="Quicksand Bold"/>
                          <a:ea typeface="Quicksand Bold"/>
                          <a:cs typeface="Quicksand Bold"/>
                          <a:sym typeface="Quicksand Bold"/>
                        </a:rPr>
                        <a:t>Cost Heads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b="true" sz="2699" strike="noStrike" u="none">
                          <a:solidFill>
                            <a:srgbClr val="0F4662"/>
                          </a:solidFill>
                          <a:latin typeface="Quicksand Bold"/>
                          <a:ea typeface="Quicksand Bold"/>
                          <a:cs typeface="Quicksand Bold"/>
                          <a:sym typeface="Quicksand Bold"/>
                        </a:rPr>
                        <a:t>Amount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58586">
                <a:tc>
                  <a:txBody>
                    <a:bodyPr anchor="t" rtlCol="false"/>
                    <a:lstStyle/>
                    <a:p>
                      <a:pPr algn="ctr" marL="0" indent="0" lvl="0">
                        <a:lnSpc>
                          <a:spcPts val="3779"/>
                        </a:lnSpc>
                        <a:spcBef>
                          <a:spcPct val="0"/>
                        </a:spcBef>
                        <a:defRPr/>
                      </a:pPr>
                      <a:r>
                        <a:rPr lang="en-US" b="true" sz="2699" strike="noStrike" u="none">
                          <a:solidFill>
                            <a:srgbClr val="0F4662"/>
                          </a:solidFill>
                          <a:latin typeface="Quicksand Bold"/>
                          <a:ea typeface="Quicksand Bold"/>
                          <a:cs typeface="Quicksand Bold"/>
                          <a:sym typeface="Quicksand Bold"/>
                        </a:rPr>
                        <a:t>Total Raw Material Cost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b="true" sz="2699" strike="noStrike" u="none">
                          <a:solidFill>
                            <a:srgbClr val="0F4662"/>
                          </a:solidFill>
                          <a:latin typeface="Quicksand Bold"/>
                          <a:ea typeface="Quicksand Bold"/>
                          <a:cs typeface="Quicksand Bold"/>
                          <a:sym typeface="Quicksand Bold"/>
                        </a:rPr>
                        <a:t>₹4,21,622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729107">
                <a:tc>
                  <a:txBody>
                    <a:bodyPr anchor="t" rtlCol="false"/>
                    <a:lstStyle/>
                    <a:p>
                      <a:pPr algn="ctr" marL="0" indent="0" lvl="0">
                        <a:lnSpc>
                          <a:spcPts val="3779"/>
                        </a:lnSpc>
                        <a:spcBef>
                          <a:spcPct val="0"/>
                        </a:spcBef>
                        <a:defRPr/>
                      </a:pPr>
                      <a:r>
                        <a:rPr lang="en-US" b="true" sz="2699" strike="noStrike" u="none">
                          <a:solidFill>
                            <a:srgbClr val="0F4662"/>
                          </a:solidFill>
                          <a:latin typeface="Quicksand Bold"/>
                          <a:ea typeface="Quicksand Bold"/>
                          <a:cs typeface="Quicksand Bold"/>
                          <a:sym typeface="Quicksand Bold"/>
                        </a:rPr>
                        <a:t>Total Utilities Cost (Electricity, Steam, Water, Waste Disposal)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b="true" sz="2699" strike="noStrike" u="none">
                          <a:solidFill>
                            <a:srgbClr val="0F4662"/>
                          </a:solidFill>
                          <a:latin typeface="Quicksand Bold"/>
                          <a:ea typeface="Quicksand Bold"/>
                          <a:cs typeface="Quicksand Bold"/>
                          <a:sym typeface="Quicksand Bold"/>
                        </a:rPr>
                        <a:t>₹33,960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58586">
                <a:tc>
                  <a:txBody>
                    <a:bodyPr anchor="t" rtlCol="false"/>
                    <a:lstStyle/>
                    <a:p>
                      <a:pPr algn="ctr" marL="0" indent="0" lvl="0">
                        <a:lnSpc>
                          <a:spcPts val="3779"/>
                        </a:lnSpc>
                        <a:spcBef>
                          <a:spcPct val="0"/>
                        </a:spcBef>
                        <a:defRPr/>
                      </a:pPr>
                      <a:r>
                        <a:rPr lang="en-US" b="true" sz="2699" strike="noStrike" u="none">
                          <a:solidFill>
                            <a:srgbClr val="0F4662"/>
                          </a:solidFill>
                          <a:latin typeface="Quicksand Bold"/>
                          <a:ea typeface="Quicksand Bold"/>
                          <a:cs typeface="Quicksand Bold"/>
                          <a:sym typeface="Quicksand Bold"/>
                        </a:rPr>
                        <a:t>Total Daily Production Cost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b="true" sz="2699" strike="noStrike" u="none">
                          <a:solidFill>
                            <a:srgbClr val="0F4662"/>
                          </a:solidFill>
                          <a:latin typeface="Quicksand Bold"/>
                          <a:ea typeface="Quicksand Bold"/>
                          <a:cs typeface="Quicksand Bold"/>
                          <a:sym typeface="Quicksand Bold"/>
                        </a:rPr>
                        <a:t>₹4,55,582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58586">
                <a:tc>
                  <a:txBody>
                    <a:bodyPr anchor="t" rtlCol="false"/>
                    <a:lstStyle/>
                    <a:p>
                      <a:pPr algn="ctr" marL="0" indent="0" lvl="0">
                        <a:lnSpc>
                          <a:spcPts val="3779"/>
                        </a:lnSpc>
                        <a:spcBef>
                          <a:spcPct val="0"/>
                        </a:spcBef>
                        <a:defRPr/>
                      </a:pPr>
                      <a:r>
                        <a:rPr lang="en-US" b="true" sz="2699" strike="noStrike" u="none">
                          <a:solidFill>
                            <a:srgbClr val="0F4662"/>
                          </a:solidFill>
                          <a:latin typeface="Quicksand Bold"/>
                          <a:ea typeface="Quicksand Bold"/>
                          <a:cs typeface="Quicksand Bold"/>
                          <a:sym typeface="Quicksand Bold"/>
                        </a:rPr>
                        <a:t>Cost per kg of Malathion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3779"/>
                        </a:lnSpc>
                        <a:spcBef>
                          <a:spcPct val="0"/>
                        </a:spcBef>
                        <a:defRPr/>
                      </a:pPr>
                      <a:r>
                        <a:rPr lang="en-US" b="true" sz="2699" strike="noStrike" u="none">
                          <a:solidFill>
                            <a:srgbClr val="0F4662"/>
                          </a:solidFill>
                          <a:latin typeface="Quicksand Bold"/>
                          <a:ea typeface="Quicksand Bold"/>
                          <a:cs typeface="Quicksand Bold"/>
                          <a:sym typeface="Quicksand Bold"/>
                        </a:rPr>
                        <a:t>₹455.58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38</a:t>
            </a:r>
          </a:p>
        </p:txBody>
      </p:sp>
      <p:sp>
        <p:nvSpPr>
          <p:cNvPr name="TextBox 4" id="4"/>
          <p:cNvSpPr txBox="true"/>
          <p:nvPr/>
        </p:nvSpPr>
        <p:spPr>
          <a:xfrm rot="0">
            <a:off x="6298307" y="185064"/>
            <a:ext cx="5691386" cy="1028700"/>
          </a:xfrm>
          <a:prstGeom prst="rect">
            <a:avLst/>
          </a:prstGeom>
        </p:spPr>
        <p:txBody>
          <a:bodyPr anchor="t" rtlCol="false" tIns="0" lIns="0" bIns="0" rIns="0">
            <a:spAutoFit/>
          </a:bodyPr>
          <a:lstStyle/>
          <a:p>
            <a:pPr algn="ctr">
              <a:lnSpc>
                <a:spcPts val="8400"/>
              </a:lnSpc>
              <a:spcBef>
                <a:spcPct val="0"/>
              </a:spcBef>
            </a:pPr>
            <a:r>
              <a:rPr lang="en-US" b="true" sz="6000">
                <a:solidFill>
                  <a:srgbClr val="0F4662"/>
                </a:solidFill>
                <a:latin typeface="Cormorant Garamond Bold"/>
                <a:ea typeface="Cormorant Garamond Bold"/>
                <a:cs typeface="Cormorant Garamond Bold"/>
                <a:sym typeface="Cormorant Garamond Bold"/>
              </a:rPr>
              <a:t>Economic Analysis</a:t>
            </a:r>
          </a:p>
        </p:txBody>
      </p:sp>
      <p:sp>
        <p:nvSpPr>
          <p:cNvPr name="Freeform 5" id="5"/>
          <p:cNvSpPr/>
          <p:nvPr/>
        </p:nvSpPr>
        <p:spPr>
          <a:xfrm flipH="false" flipV="false" rot="0">
            <a:off x="1718228" y="77880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578581" y="3202967"/>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4">
              <a:alphaModFix amt="36000"/>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39</a:t>
            </a:r>
          </a:p>
        </p:txBody>
      </p:sp>
      <p:sp>
        <p:nvSpPr>
          <p:cNvPr name="TextBox 3" id="3"/>
          <p:cNvSpPr txBox="true"/>
          <p:nvPr/>
        </p:nvSpPr>
        <p:spPr>
          <a:xfrm rot="0">
            <a:off x="1028700" y="1747790"/>
            <a:ext cx="12173427" cy="2169345"/>
          </a:xfrm>
          <a:prstGeom prst="rect">
            <a:avLst/>
          </a:prstGeom>
        </p:spPr>
        <p:txBody>
          <a:bodyPr anchor="t" rtlCol="false" tIns="0" lIns="0" bIns="0" rIns="0">
            <a:spAutoFit/>
          </a:bodyPr>
          <a:lstStyle/>
          <a:p>
            <a:pPr algn="l">
              <a:lnSpc>
                <a:spcPts val="4329"/>
              </a:lnSpc>
              <a:spcBef>
                <a:spcPct val="0"/>
              </a:spcBef>
            </a:pPr>
          </a:p>
          <a:p>
            <a:pPr algn="l" marL="667719" indent="-333859" lvl="1">
              <a:lnSpc>
                <a:spcPts val="4329"/>
              </a:lnSpc>
              <a:spcBef>
                <a:spcPct val="0"/>
              </a:spcBef>
              <a:buFont typeface="Arial"/>
              <a:buChar char="•"/>
            </a:pPr>
            <a:r>
              <a:rPr lang="en-US" sz="3092" i="true" strike="noStrike" u="none">
                <a:solidFill>
                  <a:srgbClr val="547C95"/>
                </a:solidFill>
                <a:latin typeface="Roboto Italics"/>
                <a:ea typeface="Roboto Italics"/>
                <a:cs typeface="Roboto Italics"/>
                <a:sym typeface="Roboto Italics"/>
              </a:rPr>
              <a:t>Reactors (each 1500 L capacity)</a:t>
            </a:r>
          </a:p>
          <a:p>
            <a:pPr algn="l" marL="667719" indent="-333859" lvl="1">
              <a:lnSpc>
                <a:spcPts val="4329"/>
              </a:lnSpc>
              <a:spcBef>
                <a:spcPct val="0"/>
              </a:spcBef>
              <a:buFont typeface="Arial"/>
              <a:buChar char="•"/>
            </a:pPr>
            <a:r>
              <a:rPr lang="en-US" sz="3092" i="true" strike="noStrike" u="none">
                <a:solidFill>
                  <a:srgbClr val="547C95"/>
                </a:solidFill>
                <a:latin typeface="Roboto Italics"/>
                <a:ea typeface="Roboto Italics"/>
                <a:cs typeface="Roboto Italics"/>
                <a:sym typeface="Roboto Italics"/>
              </a:rPr>
              <a:t>Cost per Reactor: ₹83.93 lakh (2014 basis)</a:t>
            </a:r>
          </a:p>
          <a:p>
            <a:pPr algn="l" marL="667719" indent="-333859" lvl="1">
              <a:lnSpc>
                <a:spcPts val="4329"/>
              </a:lnSpc>
              <a:spcBef>
                <a:spcPct val="0"/>
              </a:spcBef>
              <a:buFont typeface="Arial"/>
              <a:buChar char="•"/>
            </a:pPr>
            <a:r>
              <a:rPr lang="en-US" sz="3092" i="true" strike="noStrike" u="none">
                <a:solidFill>
                  <a:srgbClr val="547C95"/>
                </a:solidFill>
                <a:latin typeface="Roboto Italics"/>
                <a:ea typeface="Roboto Italics"/>
                <a:cs typeface="Roboto Italics"/>
                <a:sym typeface="Roboto Italics"/>
              </a:rPr>
              <a:t>Two reactors needed: One for esterification, one for pH adjustment.</a:t>
            </a:r>
          </a:p>
        </p:txBody>
      </p:sp>
      <p:sp>
        <p:nvSpPr>
          <p:cNvPr name="TextBox 4" id="4"/>
          <p:cNvSpPr txBox="true"/>
          <p:nvPr/>
        </p:nvSpPr>
        <p:spPr>
          <a:xfrm rot="0">
            <a:off x="1028700" y="4879830"/>
            <a:ext cx="15906870" cy="1617540"/>
          </a:xfrm>
          <a:prstGeom prst="rect">
            <a:avLst/>
          </a:prstGeom>
        </p:spPr>
        <p:txBody>
          <a:bodyPr anchor="t" rtlCol="false" tIns="0" lIns="0" bIns="0" rIns="0">
            <a:spAutoFit/>
          </a:bodyPr>
          <a:lstStyle/>
          <a:p>
            <a:pPr algn="l" marL="662231" indent="-331116" lvl="1">
              <a:lnSpc>
                <a:spcPts val="4294"/>
              </a:lnSpc>
              <a:spcBef>
                <a:spcPct val="0"/>
              </a:spcBef>
              <a:buFont typeface="Arial"/>
              <a:buChar char="•"/>
            </a:pPr>
            <a:r>
              <a:rPr lang="en-US" sz="3067" i="true" strike="noStrike" u="none">
                <a:solidFill>
                  <a:srgbClr val="547C95"/>
                </a:solidFill>
                <a:latin typeface="Roboto Italics"/>
                <a:ea typeface="Roboto Italics"/>
                <a:cs typeface="Roboto Italics"/>
                <a:sym typeface="Roboto Italics"/>
              </a:rPr>
              <a:t> </a:t>
            </a:r>
            <a:r>
              <a:rPr lang="en-US" sz="3067" i="true" strike="noStrike" u="none">
                <a:solidFill>
                  <a:srgbClr val="547C95"/>
                </a:solidFill>
                <a:latin typeface="Roboto Italics"/>
                <a:ea typeface="Roboto Italics"/>
                <a:cs typeface="Roboto Italics"/>
                <a:sym typeface="Roboto Italics"/>
              </a:rPr>
              <a:t>This process design ensures high-efficiency production of Malathion with minimal waste.</a:t>
            </a:r>
          </a:p>
          <a:p>
            <a:pPr algn="l" marL="662231" indent="-331116" lvl="1">
              <a:lnSpc>
                <a:spcPts val="4294"/>
              </a:lnSpc>
              <a:spcBef>
                <a:spcPct val="0"/>
              </a:spcBef>
              <a:buFont typeface="Arial"/>
              <a:buChar char="•"/>
            </a:pPr>
            <a:r>
              <a:rPr lang="en-US" sz="3067" i="true" strike="noStrike" u="none">
                <a:solidFill>
                  <a:srgbClr val="547C95"/>
                </a:solidFill>
                <a:latin typeface="Roboto Italics"/>
                <a:ea typeface="Roboto Italics"/>
                <a:cs typeface="Roboto Italics"/>
                <a:sym typeface="Roboto Italics"/>
              </a:rPr>
              <a:t>  Profit margins are substantial, with daily profits nearing ₹9.6 lakh for 1000 kg production.</a:t>
            </a:r>
          </a:p>
          <a:p>
            <a:pPr algn="l" marL="662231" indent="-331116" lvl="1">
              <a:lnSpc>
                <a:spcPts val="4294"/>
              </a:lnSpc>
              <a:spcBef>
                <a:spcPct val="0"/>
              </a:spcBef>
              <a:buFont typeface="Arial"/>
              <a:buChar char="•"/>
            </a:pPr>
            <a:r>
              <a:rPr lang="en-US" sz="3067" i="true" strike="noStrike" u="none">
                <a:solidFill>
                  <a:srgbClr val="547C95"/>
                </a:solidFill>
                <a:latin typeface="Roboto Italics"/>
                <a:ea typeface="Roboto Italics"/>
                <a:cs typeface="Roboto Italics"/>
                <a:sym typeface="Roboto Italics"/>
              </a:rPr>
              <a:t> Process is scalable, sustainable, and economically viable for industrial applications.</a:t>
            </a:r>
          </a:p>
        </p:txBody>
      </p:sp>
      <p:sp>
        <p:nvSpPr>
          <p:cNvPr name="TextBox 5" id="5"/>
          <p:cNvSpPr txBox="true"/>
          <p:nvPr/>
        </p:nvSpPr>
        <p:spPr>
          <a:xfrm rot="0">
            <a:off x="1338706" y="1144354"/>
            <a:ext cx="3435430" cy="679635"/>
          </a:xfrm>
          <a:prstGeom prst="rect">
            <a:avLst/>
          </a:prstGeom>
        </p:spPr>
        <p:txBody>
          <a:bodyPr anchor="t" rtlCol="false" tIns="0" lIns="0" bIns="0" rIns="0">
            <a:spAutoFit/>
          </a:bodyPr>
          <a:lstStyle/>
          <a:p>
            <a:pPr algn="l">
              <a:lnSpc>
                <a:spcPts val="5589"/>
              </a:lnSpc>
              <a:spcBef>
                <a:spcPct val="0"/>
              </a:spcBef>
            </a:pPr>
            <a:r>
              <a:rPr lang="en-US" b="true" sz="3992" i="true">
                <a:solidFill>
                  <a:srgbClr val="0F4662"/>
                </a:solidFill>
                <a:latin typeface="Roboto Bold Italics"/>
                <a:ea typeface="Roboto Bold Italics"/>
                <a:cs typeface="Roboto Bold Italics"/>
                <a:sym typeface="Roboto Bold Italics"/>
              </a:rPr>
              <a:t>CAPITAL COST</a:t>
            </a:r>
          </a:p>
        </p:txBody>
      </p:sp>
      <p:sp>
        <p:nvSpPr>
          <p:cNvPr name="Freeform 6" id="6"/>
          <p:cNvSpPr/>
          <p:nvPr/>
        </p:nvSpPr>
        <p:spPr>
          <a:xfrm flipH="false" flipV="false" rot="0">
            <a:off x="13889591" y="127237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02281" y="7957156"/>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193537" y="6871051"/>
            <a:ext cx="3641031" cy="3415949"/>
          </a:xfrm>
          <a:custGeom>
            <a:avLst/>
            <a:gdLst/>
            <a:ahLst/>
            <a:cxnLst/>
            <a:rect r="r" b="b" t="t" l="l"/>
            <a:pathLst>
              <a:path h="3415949" w="3641031">
                <a:moveTo>
                  <a:pt x="0" y="0"/>
                </a:moveTo>
                <a:lnTo>
                  <a:pt x="3641031" y="0"/>
                </a:lnTo>
                <a:lnTo>
                  <a:pt x="3641031" y="3415949"/>
                </a:lnTo>
                <a:lnTo>
                  <a:pt x="0" y="3415949"/>
                </a:lnTo>
                <a:lnTo>
                  <a:pt x="0"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5875111" y="15849"/>
            <a:ext cx="2412889" cy="10271151"/>
            <a:chOff x="0" y="0"/>
            <a:chExt cx="635494" cy="2705159"/>
          </a:xfrm>
        </p:grpSpPr>
        <p:sp>
          <p:nvSpPr>
            <p:cNvPr name="Freeform 3" id="3"/>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4" id="4"/>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324972" y="618759"/>
            <a:ext cx="15700484" cy="854074"/>
          </a:xfrm>
          <a:prstGeom prst="rect">
            <a:avLst/>
          </a:prstGeom>
        </p:spPr>
        <p:txBody>
          <a:bodyPr anchor="t" rtlCol="false" tIns="0" lIns="0" bIns="0" rIns="0">
            <a:spAutoFit/>
          </a:bodyPr>
          <a:lstStyle/>
          <a:p>
            <a:pPr algn="ctr">
              <a:lnSpc>
                <a:spcPts val="7000"/>
              </a:lnSpc>
            </a:pPr>
            <a:r>
              <a:rPr lang="en-US" b="true" sz="5000" i="true">
                <a:solidFill>
                  <a:srgbClr val="0F4662"/>
                </a:solidFill>
                <a:latin typeface="Cormorant Garamond Bold Italics"/>
                <a:ea typeface="Cormorant Garamond Bold Italics"/>
                <a:cs typeface="Cormorant Garamond Bold Italics"/>
                <a:sym typeface="Cormorant Garamond Bold Italics"/>
              </a:rPr>
              <a:t>MALATHION</a:t>
            </a:r>
          </a:p>
        </p:txBody>
      </p:sp>
      <p:sp>
        <p:nvSpPr>
          <p:cNvPr name="TextBox 6" id="6"/>
          <p:cNvSpPr txBox="true"/>
          <p:nvPr/>
        </p:nvSpPr>
        <p:spPr>
          <a:xfrm rot="0">
            <a:off x="324972" y="1796438"/>
            <a:ext cx="15291970" cy="3692362"/>
          </a:xfrm>
          <a:prstGeom prst="rect">
            <a:avLst/>
          </a:prstGeom>
        </p:spPr>
        <p:txBody>
          <a:bodyPr anchor="t" rtlCol="false" tIns="0" lIns="0" bIns="0" rIns="0">
            <a:spAutoFit/>
          </a:bodyPr>
          <a:lstStyle/>
          <a:p>
            <a:pPr algn="l" marL="757032" indent="-378516" lvl="1">
              <a:lnSpc>
                <a:spcPts val="4908"/>
              </a:lnSpc>
              <a:buFont typeface="Arial"/>
              <a:buChar char="•"/>
            </a:pPr>
            <a:r>
              <a:rPr lang="en-US" b="true" sz="3506">
                <a:solidFill>
                  <a:srgbClr val="7994A0"/>
                </a:solidFill>
                <a:latin typeface="Cormorant Garamond Bold"/>
                <a:ea typeface="Cormorant Garamond Bold"/>
                <a:cs typeface="Cormorant Garamond Bold"/>
                <a:sym typeface="Cormorant Garamond Bold"/>
              </a:rPr>
              <a:t>Organophosphate insecticide widely used in agriculture, public health, and residential pest control</a:t>
            </a:r>
          </a:p>
          <a:p>
            <a:pPr algn="l" marL="757032" indent="-378516" lvl="1">
              <a:lnSpc>
                <a:spcPts val="4908"/>
              </a:lnSpc>
              <a:buFont typeface="Arial"/>
              <a:buChar char="•"/>
            </a:pPr>
            <a:r>
              <a:rPr lang="en-US" b="true" sz="3506" strike="noStrike" u="none">
                <a:solidFill>
                  <a:srgbClr val="7994A0"/>
                </a:solidFill>
                <a:latin typeface="Cormorant Garamond Bold"/>
                <a:ea typeface="Cormorant Garamond Bold"/>
                <a:cs typeface="Cormorant Garamond Bold"/>
                <a:sym typeface="Cormorant Garamond Bold"/>
              </a:rPr>
              <a:t>Broad-spectrum insecticide with quick knockdown effect.</a:t>
            </a:r>
          </a:p>
          <a:p>
            <a:pPr algn="l" marL="757032" indent="-378516" lvl="1">
              <a:lnSpc>
                <a:spcPts val="4908"/>
              </a:lnSpc>
              <a:buFont typeface="Arial"/>
              <a:buChar char="•"/>
            </a:pPr>
            <a:r>
              <a:rPr lang="en-US" b="true" sz="3506" strike="noStrike" u="none">
                <a:solidFill>
                  <a:srgbClr val="7994A0"/>
                </a:solidFill>
                <a:latin typeface="Cormorant Garamond Bold"/>
                <a:ea typeface="Cormorant Garamond Bold"/>
                <a:cs typeface="Cormorant Garamond Bold"/>
                <a:sym typeface="Cormorant Garamond Bold"/>
              </a:rPr>
              <a:t>Low cost and economically viable for large-scale applications.</a:t>
            </a:r>
          </a:p>
          <a:p>
            <a:pPr algn="l" marL="757032" indent="-378516" lvl="1">
              <a:lnSpc>
                <a:spcPts val="4908"/>
              </a:lnSpc>
              <a:buFont typeface="Arial"/>
              <a:buChar char="•"/>
            </a:pPr>
            <a:r>
              <a:rPr lang="en-US" b="true" sz="3506" strike="noStrike" u="none">
                <a:solidFill>
                  <a:srgbClr val="7994A0"/>
                </a:solidFill>
                <a:latin typeface="Cormorant Garamond Bold"/>
                <a:ea typeface="Cormorant Garamond Bold"/>
                <a:cs typeface="Cormorant Garamond Bold"/>
                <a:sym typeface="Cormorant Garamond Bold"/>
              </a:rPr>
              <a:t>Relatively low toxicity to humans and mammals when used correctly.</a:t>
            </a:r>
          </a:p>
          <a:p>
            <a:pPr algn="l" marL="757032" indent="-378516" lvl="1">
              <a:lnSpc>
                <a:spcPts val="4908"/>
              </a:lnSpc>
              <a:buFont typeface="Arial"/>
              <a:buChar char="•"/>
            </a:pPr>
            <a:r>
              <a:rPr lang="en-US" b="true" sz="3506" strike="noStrike" u="none">
                <a:solidFill>
                  <a:srgbClr val="7994A0"/>
                </a:solidFill>
                <a:latin typeface="Cormorant Garamond Bold"/>
                <a:ea typeface="Cormorant Garamond Bold"/>
                <a:cs typeface="Cormorant Garamond Bold"/>
                <a:sym typeface="Cormorant Garamond Bold"/>
              </a:rPr>
              <a:t>Biodegradable — breaks down quickly in the environment.</a:t>
            </a:r>
          </a:p>
        </p:txBody>
      </p:sp>
      <p:sp>
        <p:nvSpPr>
          <p:cNvPr name="TextBox 7" id="7"/>
          <p:cNvSpPr txBox="true"/>
          <p:nvPr/>
        </p:nvSpPr>
        <p:spPr>
          <a:xfrm rot="0">
            <a:off x="324972" y="5812405"/>
            <a:ext cx="15291970" cy="4424517"/>
          </a:xfrm>
          <a:prstGeom prst="rect">
            <a:avLst/>
          </a:prstGeom>
        </p:spPr>
        <p:txBody>
          <a:bodyPr anchor="t" rtlCol="false" tIns="0" lIns="0" bIns="0" rIns="0">
            <a:spAutoFit/>
          </a:bodyPr>
          <a:lstStyle/>
          <a:p>
            <a:pPr algn="l">
              <a:lnSpc>
                <a:spcPts val="4908"/>
              </a:lnSpc>
            </a:pPr>
            <a:r>
              <a:rPr lang="en-US" sz="3506" b="true">
                <a:solidFill>
                  <a:srgbClr val="0F4662"/>
                </a:solidFill>
                <a:latin typeface="Cormorant Garamond Bold"/>
                <a:ea typeface="Cormorant Garamond Bold"/>
                <a:cs typeface="Cormorant Garamond Bold"/>
                <a:sym typeface="Cormorant Garamond Bold"/>
              </a:rPr>
              <a:t>LOGISTICS:</a:t>
            </a:r>
          </a:p>
          <a:p>
            <a:pPr algn="l" marL="778621" indent="-389311" lvl="1">
              <a:lnSpc>
                <a:spcPts val="5048"/>
              </a:lnSpc>
              <a:buFont typeface="Arial"/>
              <a:buChar char="•"/>
            </a:pPr>
            <a:r>
              <a:rPr lang="en-US" b="true" sz="3606">
                <a:solidFill>
                  <a:srgbClr val="7994A0"/>
                </a:solidFill>
                <a:latin typeface="Cormorant Garamond Bold"/>
                <a:ea typeface="Cormorant Garamond Bold"/>
                <a:cs typeface="Cormorant Garamond Bold"/>
                <a:sym typeface="Cormorant Garamond Bold"/>
              </a:rPr>
              <a:t> Total Value of Imports in India: $ 103,839  • Average Price per Unit: $2.31(CHINA)</a:t>
            </a:r>
          </a:p>
          <a:p>
            <a:pPr algn="l" marL="778621" indent="-389311" lvl="1">
              <a:lnSpc>
                <a:spcPts val="5048"/>
              </a:lnSpc>
              <a:buFont typeface="Arial"/>
              <a:buChar char="•"/>
            </a:pPr>
            <a:r>
              <a:rPr lang="en-US" b="true" sz="3606">
                <a:solidFill>
                  <a:srgbClr val="7994A0"/>
                </a:solidFill>
                <a:latin typeface="Cormorant Garamond Bold"/>
                <a:ea typeface="Cormorant Garamond Bold"/>
                <a:cs typeface="Cormorant Garamond Bold"/>
                <a:sym typeface="Cormorant Garamond Bold"/>
              </a:rPr>
              <a:t>Total output per day = 1000 kg Malathion +104.5 kg of by-products and 30 kg of waste for recycling </a:t>
            </a:r>
          </a:p>
          <a:p>
            <a:pPr algn="l" marL="778621" indent="-389311" lvl="1">
              <a:lnSpc>
                <a:spcPts val="5048"/>
              </a:lnSpc>
              <a:buFont typeface="Arial"/>
              <a:buChar char="•"/>
            </a:pPr>
            <a:r>
              <a:rPr lang="en-US" b="true" sz="3606">
                <a:solidFill>
                  <a:srgbClr val="7994A0"/>
                </a:solidFill>
                <a:latin typeface="Cormorant Garamond Bold"/>
                <a:ea typeface="Cormorant Garamond Bold"/>
                <a:cs typeface="Cormorant Garamond Bold"/>
                <a:sym typeface="Cormorant Garamond Bold"/>
              </a:rPr>
              <a:t>Not so harmful waste, just eye irritant, flammable having TWA, STEL limit is 1-5ppm, while some have upto 250mg/m^3. </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a:t>
            </a:r>
          </a:p>
        </p:txBody>
      </p:sp>
      <p:sp>
        <p:nvSpPr>
          <p:cNvPr name="Freeform 9" id="9"/>
          <p:cNvSpPr/>
          <p:nvPr/>
        </p:nvSpPr>
        <p:spPr>
          <a:xfrm flipH="false" flipV="false" rot="0">
            <a:off x="13552872" y="968471"/>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3457372" y="714009"/>
            <a:ext cx="7757566" cy="7757566"/>
          </a:xfrm>
          <a:custGeom>
            <a:avLst/>
            <a:gdLst/>
            <a:ahLst/>
            <a:cxnLst/>
            <a:rect r="r" b="b" t="t" l="l"/>
            <a:pathLst>
              <a:path h="7757566" w="7757566">
                <a:moveTo>
                  <a:pt x="0" y="0"/>
                </a:moveTo>
                <a:lnTo>
                  <a:pt x="7757566" y="0"/>
                </a:lnTo>
                <a:lnTo>
                  <a:pt x="7757566" y="7757566"/>
                </a:lnTo>
                <a:lnTo>
                  <a:pt x="0" y="7757566"/>
                </a:lnTo>
                <a:lnTo>
                  <a:pt x="0" y="0"/>
                </a:lnTo>
                <a:close/>
              </a:path>
            </a:pathLst>
          </a:custGeom>
          <a:blipFill>
            <a:blip r:embed="rId4">
              <a:alphaModFix amt="9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78455" y="3326398"/>
            <a:ext cx="9851863" cy="7837803"/>
          </a:xfrm>
          <a:prstGeom prst="rect">
            <a:avLst/>
          </a:prstGeom>
        </p:spPr>
        <p:txBody>
          <a:bodyPr anchor="t" rtlCol="false" tIns="0" lIns="0" bIns="0" rIns="0">
            <a:spAutoFit/>
          </a:bodyPr>
          <a:lstStyle/>
          <a:p>
            <a:pPr algn="l">
              <a:lnSpc>
                <a:spcPts val="3920"/>
              </a:lnSpc>
            </a:pPr>
            <a:r>
              <a:rPr lang="en-US" sz="2800" b="true">
                <a:solidFill>
                  <a:srgbClr val="0F4662"/>
                </a:solidFill>
                <a:latin typeface="Roboto Bold"/>
                <a:ea typeface="Roboto Bold"/>
                <a:cs typeface="Roboto Bold"/>
                <a:sym typeface="Roboto Bold"/>
              </a:rPr>
              <a:t>Process Title:-</a:t>
            </a:r>
          </a:p>
          <a:p>
            <a:pPr algn="l">
              <a:lnSpc>
                <a:spcPts val="3920"/>
              </a:lnSpc>
            </a:pPr>
            <a:r>
              <a:rPr lang="en-US" sz="2800">
                <a:solidFill>
                  <a:srgbClr val="0F4662"/>
                </a:solidFill>
                <a:latin typeface="Roboto"/>
                <a:ea typeface="Roboto"/>
                <a:cs typeface="Roboto"/>
                <a:sym typeface="Roboto"/>
              </a:rPr>
              <a:t>Production of Sodium Lauroamphoacetate from Lauric Acid</a:t>
            </a:r>
          </a:p>
          <a:p>
            <a:pPr algn="l">
              <a:lnSpc>
                <a:spcPts val="3920"/>
              </a:lnSpc>
            </a:pPr>
          </a:p>
          <a:p>
            <a:pPr algn="l">
              <a:lnSpc>
                <a:spcPts val="3360"/>
              </a:lnSpc>
            </a:pPr>
            <a:r>
              <a:rPr lang="en-US" sz="2400">
                <a:solidFill>
                  <a:srgbClr val="0F4662"/>
                </a:solidFill>
                <a:latin typeface="Roboto"/>
                <a:ea typeface="Roboto"/>
                <a:cs typeface="Roboto"/>
                <a:sym typeface="Roboto"/>
              </a:rPr>
              <a:t> Raw Materials Required:-</a:t>
            </a:r>
          </a:p>
          <a:p>
            <a:pPr algn="l" marL="518181" indent="-259091" lvl="1">
              <a:lnSpc>
                <a:spcPts val="3360"/>
              </a:lnSpc>
              <a:buFont typeface="Arial"/>
              <a:buChar char="•"/>
            </a:pPr>
            <a:r>
              <a:rPr lang="en-US" sz="2400">
                <a:solidFill>
                  <a:srgbClr val="0F4662"/>
                </a:solidFill>
                <a:latin typeface="Roboto"/>
                <a:ea typeface="Roboto"/>
                <a:cs typeface="Roboto"/>
                <a:sym typeface="Roboto"/>
              </a:rPr>
              <a:t>Lauric Acid</a:t>
            </a:r>
          </a:p>
          <a:p>
            <a:pPr algn="l" marL="518181" indent="-259091" lvl="1">
              <a:lnSpc>
                <a:spcPts val="3360"/>
              </a:lnSpc>
              <a:buFont typeface="Arial"/>
              <a:buChar char="•"/>
            </a:pPr>
            <a:r>
              <a:rPr lang="en-US" sz="2400">
                <a:solidFill>
                  <a:srgbClr val="0F4662"/>
                </a:solidFill>
                <a:latin typeface="Roboto"/>
                <a:ea typeface="Roboto"/>
                <a:cs typeface="Roboto"/>
                <a:sym typeface="Roboto"/>
              </a:rPr>
              <a:t>Sodium Chloroacetate</a:t>
            </a:r>
          </a:p>
          <a:p>
            <a:pPr algn="l" marL="518181" indent="-259091" lvl="1">
              <a:lnSpc>
                <a:spcPts val="3360"/>
              </a:lnSpc>
              <a:buFont typeface="Arial"/>
              <a:buChar char="•"/>
            </a:pPr>
            <a:r>
              <a:rPr lang="en-US" sz="2400">
                <a:solidFill>
                  <a:srgbClr val="0F4662"/>
                </a:solidFill>
                <a:latin typeface="Roboto"/>
                <a:ea typeface="Roboto"/>
                <a:cs typeface="Roboto"/>
                <a:sym typeface="Roboto"/>
              </a:rPr>
              <a:t>Ammonia</a:t>
            </a:r>
          </a:p>
          <a:p>
            <a:pPr algn="l" marL="518181" indent="-259091" lvl="1">
              <a:lnSpc>
                <a:spcPts val="3360"/>
              </a:lnSpc>
              <a:buFont typeface="Arial"/>
              <a:buChar char="•"/>
            </a:pPr>
            <a:r>
              <a:rPr lang="en-US" sz="2400">
                <a:solidFill>
                  <a:srgbClr val="0F4662"/>
                </a:solidFill>
                <a:latin typeface="Roboto"/>
                <a:ea typeface="Roboto"/>
                <a:cs typeface="Roboto"/>
                <a:sym typeface="Roboto"/>
              </a:rPr>
              <a:t>Coconut Oil</a:t>
            </a:r>
          </a:p>
          <a:p>
            <a:pPr algn="l" marL="518181" indent="-259091" lvl="1">
              <a:lnSpc>
                <a:spcPts val="3360"/>
              </a:lnSpc>
              <a:buFont typeface="Arial"/>
              <a:buChar char="•"/>
            </a:pPr>
            <a:r>
              <a:rPr lang="en-US" sz="2400">
                <a:solidFill>
                  <a:srgbClr val="0F4662"/>
                </a:solidFill>
                <a:latin typeface="Roboto"/>
                <a:ea typeface="Roboto"/>
                <a:cs typeface="Roboto"/>
                <a:sym typeface="Roboto"/>
              </a:rPr>
              <a:t>Water</a:t>
            </a:r>
          </a:p>
          <a:p>
            <a:pPr algn="l" marL="518181" indent="-259091" lvl="1">
              <a:lnSpc>
                <a:spcPts val="3360"/>
              </a:lnSpc>
              <a:buFont typeface="Arial"/>
              <a:buChar char="•"/>
            </a:pPr>
            <a:r>
              <a:rPr lang="en-US" sz="2400">
                <a:solidFill>
                  <a:srgbClr val="0F4662"/>
                </a:solidFill>
                <a:latin typeface="Roboto"/>
                <a:ea typeface="Roboto"/>
                <a:cs typeface="Roboto"/>
                <a:sym typeface="Roboto"/>
              </a:rPr>
              <a:t>pH Adjusters</a:t>
            </a:r>
          </a:p>
          <a:p>
            <a:pPr algn="l">
              <a:lnSpc>
                <a:spcPts val="3360"/>
              </a:lnSpc>
            </a:pPr>
          </a:p>
          <a:p>
            <a:pPr algn="l">
              <a:lnSpc>
                <a:spcPts val="3360"/>
              </a:lnSpc>
            </a:pPr>
            <a:r>
              <a:rPr lang="en-US" sz="2400">
                <a:solidFill>
                  <a:srgbClr val="0F4662"/>
                </a:solidFill>
                <a:latin typeface="Roboto"/>
                <a:ea typeface="Roboto"/>
                <a:cs typeface="Roboto"/>
                <a:sym typeface="Roboto"/>
              </a:rPr>
              <a:t> Data Provided:-</a:t>
            </a:r>
          </a:p>
          <a:p>
            <a:pPr algn="l" marL="518181" indent="-259091" lvl="1">
              <a:lnSpc>
                <a:spcPts val="3360"/>
              </a:lnSpc>
              <a:buFont typeface="Arial"/>
              <a:buChar char="•"/>
            </a:pPr>
            <a:r>
              <a:rPr lang="en-US" sz="2400">
                <a:solidFill>
                  <a:srgbClr val="0F4662"/>
                </a:solidFill>
                <a:latin typeface="Roboto"/>
                <a:ea typeface="Roboto"/>
                <a:cs typeface="Roboto"/>
                <a:sym typeface="Roboto"/>
              </a:rPr>
              <a:t>Total feed: 1000 kg/day</a:t>
            </a:r>
          </a:p>
          <a:p>
            <a:pPr algn="l" marL="518181" indent="-259091" lvl="1">
              <a:lnSpc>
                <a:spcPts val="3360"/>
              </a:lnSpc>
              <a:buFont typeface="Arial"/>
              <a:buChar char="•"/>
            </a:pPr>
            <a:r>
              <a:rPr lang="en-US" sz="2400">
                <a:solidFill>
                  <a:srgbClr val="0F4662"/>
                </a:solidFill>
                <a:latin typeface="Roboto"/>
                <a:ea typeface="Roboto"/>
                <a:cs typeface="Roboto"/>
                <a:sym typeface="Roboto"/>
              </a:rPr>
              <a:t>Reaction yield: 90%</a:t>
            </a:r>
          </a:p>
          <a:p>
            <a:pPr algn="l">
              <a:lnSpc>
                <a:spcPts val="4620"/>
              </a:lnSpc>
              <a:spcBef>
                <a:spcPct val="0"/>
              </a:spcBef>
            </a:pPr>
          </a:p>
          <a:p>
            <a:pPr algn="l">
              <a:lnSpc>
                <a:spcPts val="4620"/>
              </a:lnSpc>
              <a:spcBef>
                <a:spcPct val="0"/>
              </a:spcBef>
            </a:pPr>
          </a:p>
          <a:p>
            <a:pPr algn="l">
              <a:lnSpc>
                <a:spcPts val="4620"/>
              </a:lnSpc>
              <a:spcBef>
                <a:spcPct val="0"/>
              </a:spcBef>
            </a:pPr>
          </a:p>
        </p:txBody>
      </p:sp>
      <p:sp>
        <p:nvSpPr>
          <p:cNvPr name="TextBox 3" id="3"/>
          <p:cNvSpPr txBox="true"/>
          <p:nvPr/>
        </p:nvSpPr>
        <p:spPr>
          <a:xfrm rot="0">
            <a:off x="4831343" y="1589674"/>
            <a:ext cx="15700484" cy="854074"/>
          </a:xfrm>
          <a:prstGeom prst="rect">
            <a:avLst/>
          </a:prstGeom>
        </p:spPr>
        <p:txBody>
          <a:bodyPr anchor="t" rtlCol="false" tIns="0" lIns="0" bIns="0" rIns="0">
            <a:spAutoFit/>
          </a:bodyPr>
          <a:lstStyle/>
          <a:p>
            <a:pPr algn="l">
              <a:lnSpc>
                <a:spcPts val="7000"/>
              </a:lnSpc>
            </a:pPr>
            <a:r>
              <a:rPr lang="en-US" b="true" sz="5000" i="true">
                <a:solidFill>
                  <a:srgbClr val="0F4662"/>
                </a:solidFill>
                <a:latin typeface="Cormorant Garamond Bold Italics"/>
                <a:ea typeface="Cormorant Garamond Bold Italics"/>
                <a:cs typeface="Cormorant Garamond Bold Italics"/>
                <a:sym typeface="Cormorant Garamond Bold Italics"/>
              </a:rPr>
              <a:t>Sodium Lauroamphoacetate</a:t>
            </a:r>
          </a:p>
        </p:txBody>
      </p:sp>
      <p:grpSp>
        <p:nvGrpSpPr>
          <p:cNvPr name="Group 4" id="4"/>
          <p:cNvGrpSpPr/>
          <p:nvPr/>
        </p:nvGrpSpPr>
        <p:grpSpPr>
          <a:xfrm rot="0">
            <a:off x="15875111" y="0"/>
            <a:ext cx="2412889" cy="10271151"/>
            <a:chOff x="0" y="0"/>
            <a:chExt cx="635494" cy="2705159"/>
          </a:xfrm>
        </p:grpSpPr>
        <p:sp>
          <p:nvSpPr>
            <p:cNvPr name="Freeform 5" id="5"/>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6" id="6"/>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Freeform 7" id="7"/>
          <p:cNvSpPr/>
          <p:nvPr/>
        </p:nvSpPr>
        <p:spPr>
          <a:xfrm flipH="false" flipV="false" rot="0">
            <a:off x="12635853" y="534988"/>
            <a:ext cx="2735428" cy="2049476"/>
          </a:xfrm>
          <a:custGeom>
            <a:avLst/>
            <a:gdLst/>
            <a:ahLst/>
            <a:cxnLst/>
            <a:rect r="r" b="b" t="t" l="l"/>
            <a:pathLst>
              <a:path h="2049476" w="2735428">
                <a:moveTo>
                  <a:pt x="0" y="0"/>
                </a:moveTo>
                <a:lnTo>
                  <a:pt x="2735429" y="0"/>
                </a:lnTo>
                <a:lnTo>
                  <a:pt x="2735429" y="2049475"/>
                </a:lnTo>
                <a:lnTo>
                  <a:pt x="0" y="20494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3993888" y="411163"/>
            <a:ext cx="9068601" cy="1111250"/>
          </a:xfrm>
          <a:prstGeom prst="rect">
            <a:avLst/>
          </a:prstGeom>
        </p:spPr>
        <p:txBody>
          <a:bodyPr anchor="t" rtlCol="false" tIns="0" lIns="0" bIns="0" rIns="0">
            <a:spAutoFit/>
          </a:bodyPr>
          <a:lstStyle/>
          <a:p>
            <a:pPr algn="ctr" marL="0" indent="0" lvl="0">
              <a:lnSpc>
                <a:spcPts val="9100"/>
              </a:lnSpc>
              <a:spcBef>
                <a:spcPct val="0"/>
              </a:spcBef>
            </a:pPr>
            <a:r>
              <a:rPr lang="en-US" b="true" sz="6500" i="true">
                <a:solidFill>
                  <a:srgbClr val="0F4662"/>
                </a:solidFill>
                <a:latin typeface="Cormorant Garamond Bold Italics"/>
                <a:ea typeface="Cormorant Garamond Bold Italics"/>
                <a:cs typeface="Cormorant Garamond Bold Italics"/>
                <a:sym typeface="Cormorant Garamond Bold Italics"/>
              </a:rPr>
              <a:t>Technical Services</a:t>
            </a:r>
          </a:p>
        </p:txBody>
      </p:sp>
      <p:sp>
        <p:nvSpPr>
          <p:cNvPr name="TextBox 9" id="9"/>
          <p:cNvSpPr txBox="true"/>
          <p:nvPr/>
        </p:nvSpPr>
        <p:spPr>
          <a:xfrm rot="0">
            <a:off x="174626" y="2348498"/>
            <a:ext cx="15700484" cy="892174"/>
          </a:xfrm>
          <a:prstGeom prst="rect">
            <a:avLst/>
          </a:prstGeom>
        </p:spPr>
        <p:txBody>
          <a:bodyPr anchor="t" rtlCol="false" tIns="0" lIns="0" bIns="0" rIns="0">
            <a:spAutoFit/>
          </a:bodyPr>
          <a:lstStyle/>
          <a:p>
            <a:pPr algn="l" marL="1079507" indent="-539754" lvl="1">
              <a:lnSpc>
                <a:spcPts val="7000"/>
              </a:lnSpc>
              <a:buFont typeface="Arial"/>
              <a:buChar char="•"/>
            </a:pPr>
            <a:r>
              <a:rPr lang="en-US" b="true" sz="5000" i="true">
                <a:solidFill>
                  <a:srgbClr val="0F4662"/>
                </a:solidFill>
                <a:latin typeface="Cormorant Garamond Bold Italics"/>
                <a:ea typeface="Cormorant Garamond Bold Italics"/>
                <a:cs typeface="Cormorant Garamond Bold Italics"/>
                <a:sym typeface="Cormorant Garamond Bold Italics"/>
              </a:rPr>
              <a:t>Overview</a:t>
            </a:r>
          </a:p>
        </p:txBody>
      </p:sp>
      <p:sp>
        <p:nvSpPr>
          <p:cNvPr name="TextBox 10" id="10"/>
          <p:cNvSpPr txBox="true"/>
          <p:nvPr/>
        </p:nvSpPr>
        <p:spPr>
          <a:xfrm rot="0">
            <a:off x="7229692" y="4803034"/>
            <a:ext cx="9851863" cy="4661533"/>
          </a:xfrm>
          <a:prstGeom prst="rect">
            <a:avLst/>
          </a:prstGeom>
        </p:spPr>
        <p:txBody>
          <a:bodyPr anchor="t" rtlCol="false" tIns="0" lIns="0" bIns="0" rIns="0">
            <a:spAutoFit/>
          </a:bodyPr>
          <a:lstStyle/>
          <a:p>
            <a:pPr algn="l">
              <a:lnSpc>
                <a:spcPts val="3360"/>
              </a:lnSpc>
            </a:pPr>
            <a:r>
              <a:rPr lang="en-US" sz="2400">
                <a:solidFill>
                  <a:srgbClr val="0F4662"/>
                </a:solidFill>
                <a:latin typeface="Roboto"/>
                <a:ea typeface="Roboto"/>
                <a:cs typeface="Roboto"/>
                <a:sym typeface="Roboto"/>
              </a:rPr>
              <a:t> Equipment Required:-</a:t>
            </a:r>
          </a:p>
          <a:p>
            <a:pPr algn="l">
              <a:lnSpc>
                <a:spcPts val="3360"/>
              </a:lnSpc>
            </a:pPr>
          </a:p>
          <a:p>
            <a:pPr algn="l">
              <a:lnSpc>
                <a:spcPts val="3360"/>
              </a:lnSpc>
            </a:pPr>
            <a:r>
              <a:rPr lang="en-US" sz="2400">
                <a:solidFill>
                  <a:srgbClr val="0F4662"/>
                </a:solidFill>
                <a:latin typeface="Roboto"/>
                <a:ea typeface="Roboto"/>
                <a:cs typeface="Roboto"/>
                <a:sym typeface="Roboto"/>
              </a:rPr>
              <a:t>Amidation Reactor (Glass-Lined CS, R-101)</a:t>
            </a:r>
          </a:p>
          <a:p>
            <a:pPr algn="l">
              <a:lnSpc>
                <a:spcPts val="3360"/>
              </a:lnSpc>
            </a:pPr>
          </a:p>
          <a:p>
            <a:pPr algn="l">
              <a:lnSpc>
                <a:spcPts val="3360"/>
              </a:lnSpc>
            </a:pPr>
            <a:r>
              <a:rPr lang="en-US" sz="2400">
                <a:solidFill>
                  <a:srgbClr val="0F4662"/>
                </a:solidFill>
                <a:latin typeface="Roboto"/>
                <a:ea typeface="Roboto"/>
                <a:cs typeface="Roboto"/>
                <a:sym typeface="Roboto"/>
              </a:rPr>
              <a:t>Carboxymethylation Reactor (Glass-Lined CS, R-102)</a:t>
            </a:r>
          </a:p>
          <a:p>
            <a:pPr algn="l">
              <a:lnSpc>
                <a:spcPts val="3360"/>
              </a:lnSpc>
            </a:pPr>
          </a:p>
          <a:p>
            <a:pPr algn="l">
              <a:lnSpc>
                <a:spcPts val="3360"/>
              </a:lnSpc>
            </a:pPr>
          </a:p>
          <a:p>
            <a:pPr algn="l">
              <a:lnSpc>
                <a:spcPts val="4620"/>
              </a:lnSpc>
              <a:spcBef>
                <a:spcPct val="0"/>
              </a:spcBef>
            </a:pPr>
          </a:p>
          <a:p>
            <a:pPr algn="l">
              <a:lnSpc>
                <a:spcPts val="4620"/>
              </a:lnSpc>
              <a:spcBef>
                <a:spcPct val="0"/>
              </a:spcBef>
            </a:pPr>
          </a:p>
          <a:p>
            <a:pPr algn="l">
              <a:lnSpc>
                <a:spcPts val="4620"/>
              </a:lnSpc>
              <a:spcBef>
                <a:spcPct val="0"/>
              </a:spcBef>
            </a:pP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40</a:t>
            </a:r>
          </a:p>
        </p:txBody>
      </p:sp>
      <p:sp>
        <p:nvSpPr>
          <p:cNvPr name="Freeform 12" id="12"/>
          <p:cNvSpPr/>
          <p:nvPr/>
        </p:nvSpPr>
        <p:spPr>
          <a:xfrm flipH="false" flipV="false" rot="0">
            <a:off x="1028700" y="90375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006649">
            <a:off x="14726906" y="5912562"/>
            <a:ext cx="8606400" cy="6691476"/>
          </a:xfrm>
          <a:custGeom>
            <a:avLst/>
            <a:gdLst/>
            <a:ahLst/>
            <a:cxnLst/>
            <a:rect r="r" b="b" t="t" l="l"/>
            <a:pathLst>
              <a:path h="6691476" w="8606400">
                <a:moveTo>
                  <a:pt x="0" y="0"/>
                </a:moveTo>
                <a:lnTo>
                  <a:pt x="8606400" y="0"/>
                </a:lnTo>
                <a:lnTo>
                  <a:pt x="8606400" y="6691476"/>
                </a:lnTo>
                <a:lnTo>
                  <a:pt x="0" y="6691476"/>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93586" y="1666394"/>
            <a:ext cx="5348229" cy="49085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STEP 1 Amidation Reaction:</a:t>
            </a:r>
          </a:p>
        </p:txBody>
      </p:sp>
      <p:sp>
        <p:nvSpPr>
          <p:cNvPr name="Freeform 4" id="4"/>
          <p:cNvSpPr/>
          <p:nvPr/>
        </p:nvSpPr>
        <p:spPr>
          <a:xfrm flipH="false" flipV="false" rot="0">
            <a:off x="10969317" y="9310025"/>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63886" y="29334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425487" y="2157249"/>
            <a:ext cx="4639493" cy="0"/>
          </a:xfrm>
          <a:prstGeom prst="line">
            <a:avLst/>
          </a:prstGeom>
          <a:ln cap="flat" w="57150">
            <a:solidFill>
              <a:srgbClr val="7994A0"/>
            </a:solidFill>
            <a:prstDash val="solid"/>
            <a:headEnd type="none" len="sm" w="sm"/>
            <a:tailEnd type="none" len="sm" w="sm"/>
          </a:ln>
        </p:spPr>
      </p:sp>
      <p:sp>
        <p:nvSpPr>
          <p:cNvPr name="TextBox 7" id="7"/>
          <p:cNvSpPr txBox="true"/>
          <p:nvPr/>
        </p:nvSpPr>
        <p:spPr>
          <a:xfrm rot="0">
            <a:off x="1258943" y="6081848"/>
            <a:ext cx="6660765" cy="490855"/>
          </a:xfrm>
          <a:prstGeom prst="rect">
            <a:avLst/>
          </a:prstGeom>
        </p:spPr>
        <p:txBody>
          <a:bodyPr anchor="t" rtlCol="false" tIns="0" lIns="0" bIns="0" rIns="0">
            <a:spAutoFit/>
          </a:bodyPr>
          <a:lstStyle/>
          <a:p>
            <a:pPr algn="r" marL="0" indent="0" lvl="0">
              <a:lnSpc>
                <a:spcPts val="3919"/>
              </a:lnSpc>
              <a:spcBef>
                <a:spcPct val="0"/>
              </a:spcBef>
            </a:pPr>
            <a:r>
              <a:rPr lang="en-US" b="true" sz="2799" strike="noStrike" u="none">
                <a:solidFill>
                  <a:srgbClr val="0F4662"/>
                </a:solidFill>
                <a:latin typeface="Quicksand Bold"/>
                <a:ea typeface="Quicksand Bold"/>
                <a:cs typeface="Quicksand Bold"/>
                <a:sym typeface="Quicksand Bold"/>
              </a:rPr>
              <a:t>STEP 2 Carboxymethylation Reaction:</a:t>
            </a:r>
          </a:p>
        </p:txBody>
      </p:sp>
      <p:sp>
        <p:nvSpPr>
          <p:cNvPr name="AutoShape 8" id="8"/>
          <p:cNvSpPr/>
          <p:nvPr/>
        </p:nvSpPr>
        <p:spPr>
          <a:xfrm>
            <a:off x="1425487" y="6572703"/>
            <a:ext cx="6494221" cy="0"/>
          </a:xfrm>
          <a:prstGeom prst="line">
            <a:avLst/>
          </a:prstGeom>
          <a:ln cap="flat" w="57150">
            <a:solidFill>
              <a:srgbClr val="7994A0"/>
            </a:solidFill>
            <a:prstDash val="solid"/>
            <a:headEnd type="none" len="sm" w="sm"/>
            <a:tailEnd type="none" len="sm" w="sm"/>
          </a:ln>
        </p:spPr>
      </p:sp>
      <p:sp>
        <p:nvSpPr>
          <p:cNvPr name="Freeform 9" id="9"/>
          <p:cNvSpPr/>
          <p:nvPr/>
        </p:nvSpPr>
        <p:spPr>
          <a:xfrm flipH="false" flipV="false" rot="0">
            <a:off x="15002933" y="2086522"/>
            <a:ext cx="2826214" cy="2651503"/>
          </a:xfrm>
          <a:custGeom>
            <a:avLst/>
            <a:gdLst/>
            <a:ahLst/>
            <a:cxnLst/>
            <a:rect r="r" b="b" t="t" l="l"/>
            <a:pathLst>
              <a:path h="2651503" w="2826214">
                <a:moveTo>
                  <a:pt x="0" y="0"/>
                </a:moveTo>
                <a:lnTo>
                  <a:pt x="2826214" y="0"/>
                </a:lnTo>
                <a:lnTo>
                  <a:pt x="2826214" y="2651503"/>
                </a:lnTo>
                <a:lnTo>
                  <a:pt x="0" y="26515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024384" y="438467"/>
            <a:ext cx="16676785" cy="903604"/>
          </a:xfrm>
          <a:prstGeom prst="rect">
            <a:avLst/>
          </a:prstGeom>
        </p:spPr>
        <p:txBody>
          <a:bodyPr anchor="t" rtlCol="false" tIns="0" lIns="0" bIns="0" rIns="0">
            <a:spAutoFit/>
          </a:bodyPr>
          <a:lstStyle/>
          <a:p>
            <a:pPr algn="l" marL="0" indent="0" lvl="0">
              <a:lnSpc>
                <a:spcPts val="7420"/>
              </a:lnSpc>
              <a:spcBef>
                <a:spcPct val="0"/>
              </a:spcBef>
            </a:pPr>
            <a:r>
              <a:rPr lang="en-US" b="true" sz="5300" i="true">
                <a:solidFill>
                  <a:srgbClr val="0F4662"/>
                </a:solidFill>
                <a:latin typeface="Cormorant Garamond Bold Italics"/>
                <a:ea typeface="Cormorant Garamond Bold Italics"/>
                <a:cs typeface="Cormorant Garamond Bold Italics"/>
                <a:sym typeface="Cormorant Garamond Bold Italics"/>
              </a:rPr>
              <a:t>Mass Flow Rate Calculation for Sodium Lauroamphoacetate</a:t>
            </a:r>
          </a:p>
        </p:txBody>
      </p:sp>
      <p:sp>
        <p:nvSpPr>
          <p:cNvPr name="TextBox 11" id="11"/>
          <p:cNvSpPr txBox="true"/>
          <p:nvPr/>
        </p:nvSpPr>
        <p:spPr>
          <a:xfrm rot="0">
            <a:off x="-2202759" y="3202707"/>
            <a:ext cx="10943050" cy="834390"/>
          </a:xfrm>
          <a:prstGeom prst="rect">
            <a:avLst/>
          </a:prstGeom>
        </p:spPr>
        <p:txBody>
          <a:bodyPr anchor="t" rtlCol="false" tIns="0" lIns="0" bIns="0" rIns="0">
            <a:spAutoFit/>
          </a:bodyPr>
          <a:lstStyle/>
          <a:p>
            <a:pPr algn="r">
              <a:lnSpc>
                <a:spcPts val="3359"/>
              </a:lnSpc>
            </a:pPr>
            <a:r>
              <a:rPr lang="en-US" sz="2400" b="true">
                <a:solidFill>
                  <a:srgbClr val="0F4662"/>
                </a:solidFill>
                <a:latin typeface="Quicksand Bold"/>
                <a:ea typeface="Quicksand Bold"/>
                <a:cs typeface="Quicksand Bold"/>
                <a:sym typeface="Quicksand Bold"/>
              </a:rPr>
              <a:t>Lauric Acid in feed: 60% of 1000 kg = 600 kg/day:</a:t>
            </a:r>
          </a:p>
          <a:p>
            <a:pPr algn="r" marL="0" indent="0" lvl="0">
              <a:lnSpc>
                <a:spcPts val="3359"/>
              </a:lnSpc>
              <a:spcBef>
                <a:spcPct val="0"/>
              </a:spcBef>
            </a:pPr>
            <a:r>
              <a:rPr lang="en-US" sz="2400">
                <a:solidFill>
                  <a:srgbClr val="0F4662"/>
                </a:solidFill>
                <a:latin typeface="Quicksand"/>
                <a:ea typeface="Quicksand"/>
                <a:cs typeface="Quicksand"/>
                <a:sym typeface="Quicksand"/>
              </a:rPr>
              <a:t> </a:t>
            </a:r>
          </a:p>
        </p:txBody>
      </p:sp>
      <p:sp>
        <p:nvSpPr>
          <p:cNvPr name="TextBox 12" id="12"/>
          <p:cNvSpPr txBox="true"/>
          <p:nvPr/>
        </p:nvSpPr>
        <p:spPr>
          <a:xfrm rot="0">
            <a:off x="1425487" y="3355123"/>
            <a:ext cx="16506994" cy="83439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0F4662"/>
                </a:solidFill>
                <a:latin typeface="Quicksand"/>
                <a:ea typeface="Quicksand"/>
                <a:cs typeface="Quicksand"/>
                <a:sym typeface="Quicksand"/>
              </a:rPr>
              <a:t>Moles of Lauric Acid:   600,000g ÷ 200.32 g/mol = </a:t>
            </a:r>
            <a:r>
              <a:rPr lang="en-US" sz="2400">
                <a:solidFill>
                  <a:srgbClr val="0F4662"/>
                </a:solidFill>
                <a:latin typeface="Quicksand"/>
                <a:ea typeface="Quicksand"/>
                <a:cs typeface="Quicksand"/>
                <a:sym typeface="Quicksand"/>
              </a:rPr>
              <a:t>2</a:t>
            </a:r>
            <a:r>
              <a:rPr lang="en-US" sz="2400">
                <a:solidFill>
                  <a:srgbClr val="0F4662"/>
                </a:solidFill>
                <a:latin typeface="Quicksand"/>
                <a:ea typeface="Quicksand"/>
                <a:cs typeface="Quicksand"/>
                <a:sym typeface="Quicksand"/>
              </a:rPr>
              <a:t>,</a:t>
            </a:r>
            <a:r>
              <a:rPr lang="en-US" sz="2400">
                <a:solidFill>
                  <a:srgbClr val="0F4662"/>
                </a:solidFill>
                <a:latin typeface="Quicksand"/>
                <a:ea typeface="Quicksand"/>
                <a:cs typeface="Quicksand"/>
                <a:sym typeface="Quicksand"/>
              </a:rPr>
              <a:t>995 mol</a:t>
            </a:r>
            <a:r>
              <a:rPr lang="en-US" sz="2400">
                <a:solidFill>
                  <a:srgbClr val="0F4662"/>
                </a:solidFill>
                <a:latin typeface="Quicksand"/>
                <a:ea typeface="Quicksand"/>
                <a:cs typeface="Quicksand"/>
                <a:sym typeface="Quicksand"/>
              </a:rPr>
              <a:t>es</a:t>
            </a:r>
          </a:p>
        </p:txBody>
      </p:sp>
      <p:sp>
        <p:nvSpPr>
          <p:cNvPr name="TextBox 13" id="13"/>
          <p:cNvSpPr txBox="true"/>
          <p:nvPr/>
        </p:nvSpPr>
        <p:spPr>
          <a:xfrm rot="0">
            <a:off x="-376314" y="2519199"/>
            <a:ext cx="7688028"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Lauric Acid + AEEA → Amidoamine + H₂O</a:t>
            </a:r>
          </a:p>
        </p:txBody>
      </p:sp>
      <p:sp>
        <p:nvSpPr>
          <p:cNvPr name="TextBox 14" id="14"/>
          <p:cNvSpPr txBox="true"/>
          <p:nvPr/>
        </p:nvSpPr>
        <p:spPr>
          <a:xfrm rot="0">
            <a:off x="1425487" y="4341913"/>
            <a:ext cx="6155463" cy="1578009"/>
          </a:xfrm>
          <a:prstGeom prst="rect">
            <a:avLst/>
          </a:prstGeom>
        </p:spPr>
        <p:txBody>
          <a:bodyPr anchor="t" rtlCol="false" tIns="0" lIns="0" bIns="0" rIns="0">
            <a:spAutoFit/>
          </a:bodyPr>
          <a:lstStyle/>
          <a:p>
            <a:pPr algn="l">
              <a:lnSpc>
                <a:spcPts val="3183"/>
              </a:lnSpc>
            </a:pPr>
            <a:r>
              <a:rPr lang="en-US" sz="2273">
                <a:solidFill>
                  <a:srgbClr val="0F4662"/>
                </a:solidFill>
                <a:latin typeface="Quicksand"/>
                <a:ea typeface="Quicksand"/>
                <a:cs typeface="Quicksand"/>
                <a:sym typeface="Quicksand"/>
              </a:rPr>
              <a:t>Since reaction is 1:1, AEEA required = 2995 mol</a:t>
            </a:r>
          </a:p>
          <a:p>
            <a:pPr algn="l">
              <a:lnSpc>
                <a:spcPts val="3183"/>
              </a:lnSpc>
            </a:pPr>
          </a:p>
          <a:p>
            <a:pPr algn="l">
              <a:lnSpc>
                <a:spcPts val="3183"/>
              </a:lnSpc>
            </a:pPr>
            <a:r>
              <a:rPr lang="en-US" sz="2273">
                <a:solidFill>
                  <a:srgbClr val="0F4662"/>
                </a:solidFill>
                <a:latin typeface="Quicksand"/>
                <a:ea typeface="Quicksand"/>
                <a:cs typeface="Quicksand"/>
                <a:sym typeface="Quicksand"/>
              </a:rPr>
              <a:t>Mass of AEEA(Aminoethylethanolamine</a:t>
            </a:r>
            <a:r>
              <a:rPr lang="en-US" sz="2273">
                <a:solidFill>
                  <a:srgbClr val="0F4662"/>
                </a:solidFill>
                <a:latin typeface="Quicksand"/>
                <a:ea typeface="Quicksand"/>
                <a:cs typeface="Quicksand"/>
                <a:sym typeface="Quicksand"/>
              </a:rPr>
              <a:t>)</a:t>
            </a:r>
            <a:r>
              <a:rPr lang="en-US" sz="2273">
                <a:solidFill>
                  <a:srgbClr val="0F4662"/>
                </a:solidFill>
                <a:latin typeface="Quicksand"/>
                <a:ea typeface="Quicksand"/>
                <a:cs typeface="Quicksand"/>
                <a:sym typeface="Quicksand"/>
              </a:rPr>
              <a:t>:</a:t>
            </a:r>
          </a:p>
          <a:p>
            <a:pPr algn="l">
              <a:lnSpc>
                <a:spcPts val="3183"/>
              </a:lnSpc>
            </a:pPr>
            <a:r>
              <a:rPr lang="en-US" sz="2273">
                <a:solidFill>
                  <a:srgbClr val="0F4662"/>
                </a:solidFill>
                <a:latin typeface="Quicksand"/>
                <a:ea typeface="Quicksand"/>
                <a:cs typeface="Quicksand"/>
                <a:sym typeface="Quicksand"/>
              </a:rPr>
              <a:t>2,995 moles × 104.15 g/mol = 311.85 kg/day</a:t>
            </a:r>
          </a:p>
        </p:txBody>
      </p:sp>
      <p:sp>
        <p:nvSpPr>
          <p:cNvPr name="TextBox 15" id="15"/>
          <p:cNvSpPr txBox="true"/>
          <p:nvPr/>
        </p:nvSpPr>
        <p:spPr>
          <a:xfrm rot="0">
            <a:off x="-2343954" y="6740121"/>
            <a:ext cx="15756300"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Amidoamine + Sodium Monochloroacetate → Sodium Lauroamphoacetate + NaCl</a:t>
            </a:r>
          </a:p>
        </p:txBody>
      </p:sp>
      <p:sp>
        <p:nvSpPr>
          <p:cNvPr name="TextBox 16" id="16"/>
          <p:cNvSpPr txBox="true"/>
          <p:nvPr/>
        </p:nvSpPr>
        <p:spPr>
          <a:xfrm rot="0">
            <a:off x="1425487" y="7345911"/>
            <a:ext cx="14629609" cy="4152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Reaction again is 1:1, Mass of SMCA =348.84 kg/day</a:t>
            </a:r>
          </a:p>
        </p:txBody>
      </p:sp>
      <p:sp>
        <p:nvSpPr>
          <p:cNvPr name="TextBox 17" id="17"/>
          <p:cNvSpPr txBox="true"/>
          <p:nvPr/>
        </p:nvSpPr>
        <p:spPr>
          <a:xfrm rot="0">
            <a:off x="1425487" y="8027901"/>
            <a:ext cx="13577446" cy="12534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Sodium Lauroamphoacetate:  </a:t>
            </a:r>
            <a:r>
              <a:rPr lang="en-US" sz="2400">
                <a:solidFill>
                  <a:srgbClr val="0F4662"/>
                </a:solidFill>
                <a:latin typeface="Quicksand"/>
                <a:ea typeface="Quicksand"/>
                <a:cs typeface="Quicksand"/>
                <a:sym typeface="Quicksand"/>
              </a:rPr>
              <a:t>= 1,103.2 kg/day</a:t>
            </a:r>
          </a:p>
          <a:p>
            <a:pPr algn="l">
              <a:lnSpc>
                <a:spcPts val="3359"/>
              </a:lnSpc>
            </a:pPr>
            <a:r>
              <a:rPr lang="en-US" sz="2400">
                <a:solidFill>
                  <a:srgbClr val="0F4662"/>
                </a:solidFill>
                <a:latin typeface="Quicksand"/>
                <a:ea typeface="Quicksand"/>
                <a:cs typeface="Quicksand"/>
                <a:sym typeface="Quicksand"/>
              </a:rPr>
              <a:t>NaCl byproduct: </a:t>
            </a:r>
            <a:r>
              <a:rPr lang="en-US" sz="2400" strike="noStrike" u="none">
                <a:solidFill>
                  <a:srgbClr val="0F4662"/>
                </a:solidFill>
                <a:latin typeface="Quicksand"/>
                <a:ea typeface="Quicksand"/>
                <a:cs typeface="Quicksand"/>
                <a:sym typeface="Quicksand"/>
              </a:rPr>
              <a:t>= 175 kg/day</a:t>
            </a:r>
          </a:p>
          <a:p>
            <a:pPr algn="l">
              <a:lnSpc>
                <a:spcPts val="3359"/>
              </a:lnSpc>
            </a:pPr>
          </a:p>
        </p:txBody>
      </p:sp>
      <p:sp>
        <p:nvSpPr>
          <p:cNvPr name="TextBox 18" id="18"/>
          <p:cNvSpPr txBox="true"/>
          <p:nvPr/>
        </p:nvSpPr>
        <p:spPr>
          <a:xfrm rot="0">
            <a:off x="8740291" y="5107105"/>
            <a:ext cx="9654669" cy="847976"/>
          </a:xfrm>
          <a:prstGeom prst="rect">
            <a:avLst/>
          </a:prstGeom>
        </p:spPr>
        <p:txBody>
          <a:bodyPr anchor="t" rtlCol="false" tIns="0" lIns="0" bIns="0" rIns="0">
            <a:spAutoFit/>
          </a:bodyPr>
          <a:lstStyle/>
          <a:p>
            <a:pPr algn="l">
              <a:lnSpc>
                <a:spcPts val="3459"/>
              </a:lnSpc>
            </a:pPr>
            <a:r>
              <a:rPr lang="en-US" sz="2471">
                <a:solidFill>
                  <a:srgbClr val="0F4662"/>
                </a:solidFill>
                <a:latin typeface="Quicksand"/>
                <a:ea typeface="Quicksand"/>
                <a:cs typeface="Quicksand"/>
                <a:sym typeface="Quicksand"/>
              </a:rPr>
              <a:t>Mass of Amideamine Intermediate Produced:</a:t>
            </a:r>
          </a:p>
          <a:p>
            <a:pPr algn="l">
              <a:lnSpc>
                <a:spcPts val="3459"/>
              </a:lnSpc>
            </a:pPr>
            <a:r>
              <a:rPr lang="en-US" sz="2471">
                <a:solidFill>
                  <a:srgbClr val="0F4662"/>
                </a:solidFill>
                <a:latin typeface="Quicksand"/>
                <a:ea typeface="Quicksand"/>
                <a:cs typeface="Quicksand"/>
                <a:sym typeface="Quicksand"/>
              </a:rPr>
              <a:t> 2,995 mole</a:t>
            </a:r>
            <a:r>
              <a:rPr lang="en-US" sz="2471">
                <a:solidFill>
                  <a:srgbClr val="0F4662"/>
                </a:solidFill>
                <a:latin typeface="Quicksand"/>
                <a:ea typeface="Quicksand"/>
                <a:cs typeface="Quicksand"/>
                <a:sym typeface="Quicksand"/>
              </a:rPr>
              <a:t>s × 286.7 g/mol = </a:t>
            </a:r>
            <a:r>
              <a:rPr lang="en-US" sz="2471">
                <a:solidFill>
                  <a:srgbClr val="0F4662"/>
                </a:solidFill>
                <a:latin typeface="Quicksand"/>
                <a:ea typeface="Quicksand"/>
                <a:cs typeface="Quicksand"/>
                <a:sym typeface="Quicksand"/>
              </a:rPr>
              <a:t>857.9 kg/day</a:t>
            </a:r>
          </a:p>
        </p:txBody>
      </p:sp>
      <p:sp>
        <p:nvSpPr>
          <p:cNvPr name="TextBox 19" id="1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5875111" y="0"/>
            <a:ext cx="2412889" cy="10271151"/>
            <a:chOff x="0" y="0"/>
            <a:chExt cx="635494" cy="2705159"/>
          </a:xfrm>
        </p:grpSpPr>
        <p:sp>
          <p:nvSpPr>
            <p:cNvPr name="Freeform 3" id="3"/>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4" id="4"/>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graphicFrame>
        <p:nvGraphicFramePr>
          <p:cNvPr name="Table 5" id="5"/>
          <p:cNvGraphicFramePr>
            <a:graphicFrameLocks noGrp="true"/>
          </p:cNvGraphicFramePr>
          <p:nvPr/>
        </p:nvGraphicFramePr>
        <p:xfrm>
          <a:off x="275093" y="4203726"/>
          <a:ext cx="15377997" cy="6067425"/>
        </p:xfrm>
        <a:graphic>
          <a:graphicData uri="http://schemas.openxmlformats.org/drawingml/2006/table">
            <a:tbl>
              <a:tblPr/>
              <a:tblGrid>
                <a:gridCol w="4340485"/>
                <a:gridCol w="3834619"/>
                <a:gridCol w="2441519"/>
                <a:gridCol w="4761374"/>
              </a:tblGrid>
              <a:tr h="1121467">
                <a:tc>
                  <a:txBody>
                    <a:bodyPr anchor="t" rtlCol="false"/>
                    <a:lstStyle/>
                    <a:p>
                      <a:pPr algn="ctr">
                        <a:lnSpc>
                          <a:spcPts val="2520"/>
                        </a:lnSpc>
                        <a:defRPr/>
                      </a:pPr>
                      <a:r>
                        <a:rPr lang="en-US" sz="1800" b="true">
                          <a:solidFill>
                            <a:srgbClr val="0F4662"/>
                          </a:solidFill>
                          <a:latin typeface="Quicksand Bold"/>
                          <a:ea typeface="Quicksand Bold"/>
                          <a:cs typeface="Quicksand Bold"/>
                          <a:sym typeface="Quicksand Bold"/>
                        </a:rPr>
                        <a:t>  Equipment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F4662"/>
                          </a:solidFill>
                          <a:latin typeface="Quicksand Bold"/>
                          <a:ea typeface="Quicksand Bold"/>
                          <a:cs typeface="Quicksand Bold"/>
                          <a:sym typeface="Quicksand Bold"/>
                        </a:rPr>
                        <a:t>  Design Capacity (L)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b="true">
                          <a:solidFill>
                            <a:srgbClr val="0F4662"/>
                          </a:solidFill>
                          <a:latin typeface="Quicksand Bold"/>
                          <a:ea typeface="Quicksand Bold"/>
                          <a:cs typeface="Quicksand Bold"/>
                          <a:sym typeface="Quicksand Bold"/>
                        </a:rPr>
                        <a:t>No. of units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p>
                      <a:pPr algn="ctr">
                        <a:lnSpc>
                          <a:spcPts val="2520"/>
                        </a:lnSpc>
                      </a:pPr>
                      <a:r>
                        <a:rPr lang="en-US" sz="1800" b="true">
                          <a:solidFill>
                            <a:srgbClr val="0F4662"/>
                          </a:solidFill>
                          <a:latin typeface="Quicksand Bold"/>
                          <a:ea typeface="Quicksand Bold"/>
                          <a:cs typeface="Quicksand Bold"/>
                          <a:sym typeface="Quicksand Bold"/>
                        </a:rPr>
                        <a:t>  Cost/unit ( for year 2014)</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54090">
                <a:tc>
                  <a:txBody>
                    <a:bodyPr anchor="t" rtlCol="false"/>
                    <a:lstStyle/>
                    <a:p>
                      <a:pPr algn="ctr">
                        <a:lnSpc>
                          <a:spcPts val="2520"/>
                        </a:lnSpc>
                        <a:defRPr/>
                      </a:pPr>
                      <a:endParaRPr lang="en-US" sz="1100"/>
                    </a:p>
                    <a:p>
                      <a:pPr algn="ctr">
                        <a:lnSpc>
                          <a:spcPts val="2520"/>
                        </a:lnSpc>
                      </a:pPr>
                      <a:r>
                        <a:rPr lang="en-US" sz="1800">
                          <a:solidFill>
                            <a:srgbClr val="0F4662"/>
                          </a:solidFill>
                          <a:latin typeface="Quicksand"/>
                          <a:ea typeface="Quicksand"/>
                          <a:cs typeface="Quicksand"/>
                          <a:sym typeface="Quicksand"/>
                        </a:rPr>
                        <a:t>  Amidation Reactor </a:t>
                      </a:r>
                    </a:p>
                    <a:p>
                      <a:pPr algn="ctr">
                        <a:lnSpc>
                          <a:spcPts val="2520"/>
                        </a:lnSpc>
                      </a:pPr>
                      <a:r>
                        <a:rPr lang="en-US" sz="1800">
                          <a:solidFill>
                            <a:srgbClr val="0F4662"/>
                          </a:solidFill>
                          <a:latin typeface="Quicksand"/>
                          <a:ea typeface="Quicksand"/>
                          <a:cs typeface="Quicksand"/>
                          <a:sym typeface="Quicksand"/>
                        </a:rPr>
                        <a:t>(Glass-Lined CS, R-101)</a:t>
                      </a:r>
                    </a:p>
                    <a:p>
                      <a:pPr algn="ctr">
                        <a:lnSpc>
                          <a:spcPts val="2520"/>
                        </a:lnSpc>
                      </a:pPr>
                      <a:r>
                        <a:rPr lang="en-US" sz="1800">
                          <a:solidFill>
                            <a:srgbClr val="0F4662"/>
                          </a:solidFill>
                          <a:latin typeface="Quicksand"/>
                          <a:ea typeface="Quicksand"/>
                          <a:cs typeface="Quicksand"/>
                          <a:sym typeface="Quicksan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p>
                      <a:pPr algn="ctr">
                        <a:lnSpc>
                          <a:spcPts val="2520"/>
                        </a:lnSpc>
                      </a:pPr>
                      <a:r>
                        <a:rPr lang="en-US" sz="1800">
                          <a:solidFill>
                            <a:srgbClr val="0F4662"/>
                          </a:solidFill>
                          <a:latin typeface="Quicksand"/>
                          <a:ea typeface="Quicksand"/>
                          <a:cs typeface="Quicksand"/>
                          <a:sym typeface="Quicksand"/>
                        </a:rPr>
                        <a:t>  1500</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F4662"/>
                          </a:solidFill>
                          <a:latin typeface="Quicksand"/>
                          <a:ea typeface="Quicksand"/>
                          <a:cs typeface="Quicksand"/>
                          <a:sym typeface="Quicksand"/>
                        </a:rPr>
                        <a:t>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F4662"/>
                          </a:solidFill>
                          <a:latin typeface="Quicksand"/>
                          <a:ea typeface="Quicksand"/>
                          <a:cs typeface="Quicksand"/>
                          <a:sym typeface="Quicksand"/>
                        </a:rPr>
                        <a:t>₹24,97,500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54090">
                <a:tc>
                  <a:txBody>
                    <a:bodyPr anchor="t" rtlCol="false"/>
                    <a:lstStyle/>
                    <a:p>
                      <a:pPr algn="ctr">
                        <a:lnSpc>
                          <a:spcPts val="2520"/>
                        </a:lnSpc>
                        <a:defRPr/>
                      </a:pPr>
                      <a:endParaRPr lang="en-US" sz="1100"/>
                    </a:p>
                    <a:p>
                      <a:pPr algn="ctr">
                        <a:lnSpc>
                          <a:spcPts val="2520"/>
                        </a:lnSpc>
                      </a:pPr>
                      <a:r>
                        <a:rPr lang="en-US" sz="1800">
                          <a:solidFill>
                            <a:srgbClr val="0F4662"/>
                          </a:solidFill>
                          <a:latin typeface="Quicksand"/>
                          <a:ea typeface="Quicksand"/>
                          <a:cs typeface="Quicksand"/>
                          <a:sym typeface="Quicksand"/>
                        </a:rPr>
                        <a:t>  Carboxymethylation Reactor </a:t>
                      </a:r>
                    </a:p>
                    <a:p>
                      <a:pPr algn="ctr">
                        <a:lnSpc>
                          <a:spcPts val="2520"/>
                        </a:lnSpc>
                      </a:pPr>
                      <a:r>
                        <a:rPr lang="en-US" sz="1800">
                          <a:solidFill>
                            <a:srgbClr val="0F4662"/>
                          </a:solidFill>
                          <a:latin typeface="Quicksand"/>
                          <a:ea typeface="Quicksand"/>
                          <a:cs typeface="Quicksand"/>
                          <a:sym typeface="Quicksand"/>
                        </a:rPr>
                        <a:t>(Glass-Lined CS, R-102)</a:t>
                      </a:r>
                    </a:p>
                    <a:p>
                      <a:pPr algn="ctr">
                        <a:lnSpc>
                          <a:spcPts val="2520"/>
                        </a:lnSpc>
                      </a:pPr>
                      <a:r>
                        <a:rPr lang="en-US" sz="1800">
                          <a:solidFill>
                            <a:srgbClr val="0F4662"/>
                          </a:solidFill>
                          <a:latin typeface="Quicksand"/>
                          <a:ea typeface="Quicksand"/>
                          <a:cs typeface="Quicksand"/>
                          <a:sym typeface="Quicksan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p>
                      <a:pPr algn="ctr">
                        <a:lnSpc>
                          <a:spcPts val="2520"/>
                        </a:lnSpc>
                      </a:pPr>
                      <a:r>
                        <a:rPr lang="en-US" sz="1800">
                          <a:solidFill>
                            <a:srgbClr val="0F4662"/>
                          </a:solidFill>
                          <a:latin typeface="Quicksand"/>
                          <a:ea typeface="Quicksand"/>
                          <a:cs typeface="Quicksand"/>
                          <a:sym typeface="Quicksand"/>
                        </a:rPr>
                        <a:t>  2000</a:t>
                      </a:r>
                    </a:p>
                    <a:p>
                      <a:pPr algn="ctr">
                        <a:lnSpc>
                          <a:spcPts val="2520"/>
                        </a:lnSpc>
                      </a:pPr>
                      <a:r>
                        <a:rPr lang="en-US" sz="1800">
                          <a:solidFill>
                            <a:srgbClr val="0F4662"/>
                          </a:solidFill>
                          <a:latin typeface="Quicksand"/>
                          <a:ea typeface="Quicksand"/>
                          <a:cs typeface="Quicksand"/>
                          <a:sym typeface="Quicksan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p>
                      <a:pPr algn="ctr">
                        <a:lnSpc>
                          <a:spcPts val="2520"/>
                        </a:lnSpc>
                      </a:pPr>
                      <a:r>
                        <a:rPr lang="en-US" sz="1800">
                          <a:solidFill>
                            <a:srgbClr val="0F4662"/>
                          </a:solidFill>
                          <a:latin typeface="Quicksand"/>
                          <a:ea typeface="Quicksand"/>
                          <a:cs typeface="Quicksand"/>
                          <a:sym typeface="Quicksand"/>
                        </a:rPr>
                        <a:t>  1</a:t>
                      </a:r>
                    </a:p>
                    <a:p>
                      <a:pPr algn="ctr">
                        <a:lnSpc>
                          <a:spcPts val="2520"/>
                        </a:lnSpc>
                      </a:pPr>
                      <a:r>
                        <a:rPr lang="en-US" sz="1800">
                          <a:solidFill>
                            <a:srgbClr val="0F4662"/>
                          </a:solidFill>
                          <a:latin typeface="Quicksand"/>
                          <a:ea typeface="Quicksand"/>
                          <a:cs typeface="Quicksand"/>
                          <a:sym typeface="Quicksan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F4662"/>
                          </a:solidFill>
                          <a:latin typeface="Quicksand"/>
                          <a:ea typeface="Quicksand"/>
                          <a:cs typeface="Quicksand"/>
                          <a:sym typeface="Quicksand"/>
                        </a:rPr>
                        <a:t>₹33,30,000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437778">
                <a:tc>
                  <a:txBody>
                    <a:bodyPr anchor="t" rtlCol="false"/>
                    <a:lstStyle/>
                    <a:p>
                      <a:pPr algn="ctr">
                        <a:lnSpc>
                          <a:spcPts val="2520"/>
                        </a:lnSpc>
                        <a:defRPr/>
                      </a:pPr>
                      <a:r>
                        <a:rPr lang="en-US" sz="1800">
                          <a:solidFill>
                            <a:srgbClr val="0F4662"/>
                          </a:solidFill>
                          <a:latin typeface="Quicksand"/>
                          <a:ea typeface="Quicksand"/>
                          <a:cs typeface="Quicksand"/>
                          <a:sym typeface="Quicksand"/>
                        </a:rPr>
                        <a:t>Others</a:t>
                      </a:r>
                      <a:endParaRPr lang="en-US" sz="1100"/>
                    </a:p>
                    <a:p>
                      <a:pPr algn="ctr">
                        <a:lnSpc>
                          <a:spcPts val="2520"/>
                        </a:lnSpc>
                      </a:pPr>
                      <a:r>
                        <a:rPr lang="en-US" sz="1800">
                          <a:solidFill>
                            <a:srgbClr val="0F4662"/>
                          </a:solidFill>
                          <a:latin typeface="Quicksand"/>
                          <a:ea typeface="Quicksand"/>
                          <a:cs typeface="Quicksand"/>
                          <a:sym typeface="Quicksand"/>
                        </a:rPr>
                        <a:t>(Raw Materials , Utilities)Per day</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p>
                      <a:pPr algn="ctr">
                        <a:lnSpc>
                          <a:spcPts val="2520"/>
                        </a:lnSpc>
                      </a:pPr>
                      <a:r>
                        <a:rPr lang="en-US" sz="1800">
                          <a:solidFill>
                            <a:srgbClr val="0F4662"/>
                          </a:solidFill>
                          <a:latin typeface="Quicksand"/>
                          <a:ea typeface="Quicksand"/>
                          <a:cs typeface="Quicksand"/>
                          <a:sym typeface="Quicksand"/>
                        </a:rPr>
                        <a:t>          ---- </a:t>
                      </a:r>
                    </a:p>
                    <a:p>
                      <a:pPr algn="ctr">
                        <a:lnSpc>
                          <a:spcPts val="2520"/>
                        </a:lnSpc>
                      </a:pPr>
                      <a:r>
                        <a:rPr lang="en-US" sz="1800">
                          <a:solidFill>
                            <a:srgbClr val="0F4662"/>
                          </a:solidFill>
                          <a:latin typeface="Quicksand"/>
                          <a:ea typeface="Quicksand"/>
                          <a:cs typeface="Quicksand"/>
                          <a:sym typeface="Quicksan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endParaRPr lang="en-US" sz="1100"/>
                    </a:p>
                    <a:p>
                      <a:pPr algn="ctr">
                        <a:lnSpc>
                          <a:spcPts val="2520"/>
                        </a:lnSpc>
                      </a:pPr>
                      <a:r>
                        <a:rPr lang="en-US" sz="1800">
                          <a:solidFill>
                            <a:srgbClr val="0F4662"/>
                          </a:solidFill>
                          <a:latin typeface="Quicksand"/>
                          <a:ea typeface="Quicksand"/>
                          <a:cs typeface="Quicksand"/>
                          <a:sym typeface="Quicksand"/>
                        </a:rPr>
                        <a:t>     ----</a:t>
                      </a:r>
                    </a:p>
                    <a:p>
                      <a:pPr algn="ctr">
                        <a:lnSpc>
                          <a:spcPts val="2520"/>
                        </a:lnSpc>
                      </a:pPr>
                      <a:r>
                        <a:rPr lang="en-US" sz="1800">
                          <a:solidFill>
                            <a:srgbClr val="0F4662"/>
                          </a:solidFill>
                          <a:latin typeface="Quicksand"/>
                          <a:ea typeface="Quicksand"/>
                          <a:cs typeface="Quicksand"/>
                          <a:sym typeface="Quicksand"/>
                        </a:rPr>
                        <a:t>  </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20"/>
                        </a:lnSpc>
                        <a:defRPr/>
                      </a:pPr>
                      <a:r>
                        <a:rPr lang="en-US" sz="1800">
                          <a:solidFill>
                            <a:srgbClr val="0F4662"/>
                          </a:solidFill>
                          <a:latin typeface="Quicksand"/>
                          <a:ea typeface="Quicksand"/>
                          <a:cs typeface="Quicksand"/>
                          <a:sym typeface="Quicksand"/>
                        </a:rPr>
                        <a:t>₹288,227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Freeform 6" id="6"/>
          <p:cNvSpPr/>
          <p:nvPr/>
        </p:nvSpPr>
        <p:spPr>
          <a:xfrm flipH="false" flipV="false" rot="5400000">
            <a:off x="6189080" y="2408339"/>
            <a:ext cx="3550024" cy="161365"/>
          </a:xfrm>
          <a:custGeom>
            <a:avLst/>
            <a:gdLst/>
            <a:ahLst/>
            <a:cxnLst/>
            <a:rect r="r" b="b" t="t" l="l"/>
            <a:pathLst>
              <a:path h="161365" w="3550024">
                <a:moveTo>
                  <a:pt x="0" y="0"/>
                </a:moveTo>
                <a:lnTo>
                  <a:pt x="3550023" y="0"/>
                </a:lnTo>
                <a:lnTo>
                  <a:pt x="3550023" y="161364"/>
                </a:lnTo>
                <a:lnTo>
                  <a:pt x="0" y="161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1994327">
            <a:off x="14192524" y="3932679"/>
            <a:ext cx="5778062" cy="5778062"/>
          </a:xfrm>
          <a:custGeom>
            <a:avLst/>
            <a:gdLst/>
            <a:ahLst/>
            <a:cxnLst/>
            <a:rect r="r" b="b" t="t" l="l"/>
            <a:pathLst>
              <a:path h="5778062" w="5778062">
                <a:moveTo>
                  <a:pt x="0" y="0"/>
                </a:moveTo>
                <a:lnTo>
                  <a:pt x="5778062" y="0"/>
                </a:lnTo>
                <a:lnTo>
                  <a:pt x="5778062" y="5778063"/>
                </a:lnTo>
                <a:lnTo>
                  <a:pt x="0" y="5778063"/>
                </a:lnTo>
                <a:lnTo>
                  <a:pt x="0" y="0"/>
                </a:lnTo>
                <a:close/>
              </a:path>
            </a:pathLst>
          </a:custGeom>
          <a:blipFill>
            <a:blip r:embed="rId4">
              <a:alphaModFix amt="31000"/>
            </a:blip>
            <a:stretch>
              <a:fillRect l="0" t="0" r="0" b="0"/>
            </a:stretch>
          </a:blipFill>
        </p:spPr>
      </p:sp>
      <p:sp>
        <p:nvSpPr>
          <p:cNvPr name="TextBox 8" id="8"/>
          <p:cNvSpPr txBox="true"/>
          <p:nvPr/>
        </p:nvSpPr>
        <p:spPr>
          <a:xfrm rot="0">
            <a:off x="497114" y="-107191"/>
            <a:ext cx="15700484" cy="946149"/>
          </a:xfrm>
          <a:prstGeom prst="rect">
            <a:avLst/>
          </a:prstGeom>
        </p:spPr>
        <p:txBody>
          <a:bodyPr anchor="t" rtlCol="false" tIns="0" lIns="0" bIns="0" rIns="0">
            <a:spAutoFit/>
          </a:bodyPr>
          <a:lstStyle/>
          <a:p>
            <a:pPr algn="ctr">
              <a:lnSpc>
                <a:spcPts val="7700"/>
              </a:lnSpc>
            </a:pPr>
            <a:r>
              <a:rPr lang="en-US" b="true" sz="5500" i="true">
                <a:solidFill>
                  <a:srgbClr val="0F4662"/>
                </a:solidFill>
                <a:latin typeface="Cormorant Garamond Bold Italics"/>
                <a:ea typeface="Cormorant Garamond Bold Italics"/>
                <a:cs typeface="Cormorant Garamond Bold Italics"/>
                <a:sym typeface="Cormorant Garamond Bold Italics"/>
              </a:rPr>
              <a:t>Cost Calculation</a:t>
            </a:r>
          </a:p>
        </p:txBody>
      </p:sp>
      <p:sp>
        <p:nvSpPr>
          <p:cNvPr name="TextBox 9" id="9"/>
          <p:cNvSpPr txBox="true"/>
          <p:nvPr/>
        </p:nvSpPr>
        <p:spPr>
          <a:xfrm rot="0">
            <a:off x="1028700" y="1033731"/>
            <a:ext cx="6556385" cy="2855671"/>
          </a:xfrm>
          <a:prstGeom prst="rect">
            <a:avLst/>
          </a:prstGeom>
        </p:spPr>
        <p:txBody>
          <a:bodyPr anchor="t" rtlCol="false" tIns="0" lIns="0" bIns="0" rIns="0">
            <a:spAutoFit/>
          </a:bodyPr>
          <a:lstStyle/>
          <a:p>
            <a:pPr algn="l">
              <a:lnSpc>
                <a:spcPts val="2866"/>
              </a:lnSpc>
            </a:pPr>
            <a:r>
              <a:rPr lang="en-US" sz="2047" b="true">
                <a:solidFill>
                  <a:srgbClr val="0F4662"/>
                </a:solidFill>
                <a:latin typeface="Roboto Bold"/>
                <a:ea typeface="Roboto Bold"/>
                <a:cs typeface="Roboto Bold"/>
                <a:sym typeface="Roboto Bold"/>
              </a:rPr>
              <a:t>                                            STEP 1</a:t>
            </a:r>
          </a:p>
          <a:p>
            <a:pPr algn="l">
              <a:lnSpc>
                <a:spcPts val="2866"/>
              </a:lnSpc>
            </a:pPr>
          </a:p>
          <a:p>
            <a:pPr algn="l">
              <a:lnSpc>
                <a:spcPts val="2866"/>
              </a:lnSpc>
            </a:pPr>
            <a:r>
              <a:rPr lang="en-US" sz="2047">
                <a:solidFill>
                  <a:srgbClr val="0F4662"/>
                </a:solidFill>
                <a:latin typeface="Roboto"/>
                <a:ea typeface="Roboto"/>
                <a:cs typeface="Roboto"/>
                <a:sym typeface="Roboto"/>
              </a:rPr>
              <a:t>Total mass per batch ≈ 912 kg</a:t>
            </a:r>
          </a:p>
          <a:p>
            <a:pPr algn="l">
              <a:lnSpc>
                <a:spcPts val="2866"/>
              </a:lnSpc>
            </a:pPr>
            <a:r>
              <a:rPr lang="en-US" sz="2047">
                <a:solidFill>
                  <a:srgbClr val="0F4662"/>
                </a:solidFill>
                <a:latin typeface="Roboto"/>
                <a:ea typeface="Roboto"/>
                <a:cs typeface="Roboto"/>
                <a:sym typeface="Roboto"/>
              </a:rPr>
              <a:t>Density: ~900 kg/m³</a:t>
            </a:r>
          </a:p>
          <a:p>
            <a:pPr algn="l">
              <a:lnSpc>
                <a:spcPts val="2866"/>
              </a:lnSpc>
            </a:pPr>
            <a:r>
              <a:rPr lang="en-US" sz="2047">
                <a:solidFill>
                  <a:srgbClr val="0F4662"/>
                </a:solidFill>
                <a:latin typeface="Roboto"/>
                <a:ea typeface="Roboto"/>
                <a:cs typeface="Roboto"/>
                <a:sym typeface="Roboto"/>
              </a:rPr>
              <a:t>Volume calculation: 912 kg ÷ 900 kg/m³ = 1.01 m³</a:t>
            </a:r>
          </a:p>
          <a:p>
            <a:pPr algn="l">
              <a:lnSpc>
                <a:spcPts val="2866"/>
              </a:lnSpc>
            </a:pPr>
            <a:r>
              <a:rPr lang="en-US" sz="2047">
                <a:solidFill>
                  <a:srgbClr val="0F4662"/>
                </a:solidFill>
                <a:latin typeface="Roboto"/>
                <a:ea typeface="Roboto"/>
                <a:cs typeface="Roboto"/>
                <a:sym typeface="Roboto"/>
              </a:rPr>
              <a:t>With 70% fill factor: 1.01 m³ ÷ 0.7 = 1.44 m³</a:t>
            </a:r>
          </a:p>
          <a:p>
            <a:pPr algn="l">
              <a:lnSpc>
                <a:spcPts val="2866"/>
              </a:lnSpc>
            </a:pPr>
            <a:r>
              <a:rPr lang="en-US" sz="2047">
                <a:solidFill>
                  <a:srgbClr val="0F4662"/>
                </a:solidFill>
                <a:latin typeface="Roboto"/>
                <a:ea typeface="Roboto"/>
                <a:cs typeface="Roboto"/>
                <a:sym typeface="Roboto"/>
              </a:rPr>
              <a:t>Selected reactor size: </a:t>
            </a:r>
            <a:r>
              <a:rPr lang="en-US" sz="2047" b="true">
                <a:solidFill>
                  <a:srgbClr val="0F4662"/>
                </a:solidFill>
                <a:latin typeface="Roboto Bold"/>
                <a:ea typeface="Roboto Bold"/>
                <a:cs typeface="Roboto Bold"/>
                <a:sym typeface="Roboto Bold"/>
              </a:rPr>
              <a:t>1.5 m³</a:t>
            </a:r>
            <a:r>
              <a:rPr lang="en-US" sz="2047">
                <a:solidFill>
                  <a:srgbClr val="0F4662"/>
                </a:solidFill>
                <a:latin typeface="Roboto"/>
                <a:ea typeface="Roboto"/>
                <a:cs typeface="Roboto"/>
                <a:sym typeface="Roboto"/>
              </a:rPr>
              <a:t> Glass-Lined CS Reactor</a:t>
            </a:r>
          </a:p>
          <a:p>
            <a:pPr algn="l">
              <a:lnSpc>
                <a:spcPts val="2866"/>
              </a:lnSpc>
            </a:pPr>
          </a:p>
        </p:txBody>
      </p:sp>
      <p:sp>
        <p:nvSpPr>
          <p:cNvPr name="TextBox 10" id="10"/>
          <p:cNvSpPr txBox="true"/>
          <p:nvPr/>
        </p:nvSpPr>
        <p:spPr>
          <a:xfrm rot="0">
            <a:off x="8982735" y="1094264"/>
            <a:ext cx="6468648" cy="3169769"/>
          </a:xfrm>
          <a:prstGeom prst="rect">
            <a:avLst/>
          </a:prstGeom>
        </p:spPr>
        <p:txBody>
          <a:bodyPr anchor="t" rtlCol="false" tIns="0" lIns="0" bIns="0" rIns="0">
            <a:spAutoFit/>
          </a:bodyPr>
          <a:lstStyle/>
          <a:p>
            <a:pPr algn="l">
              <a:lnSpc>
                <a:spcPts val="2827"/>
              </a:lnSpc>
            </a:pPr>
            <a:r>
              <a:rPr lang="en-US" sz="2019">
                <a:solidFill>
                  <a:srgbClr val="0F4662"/>
                </a:solidFill>
                <a:latin typeface="Roboto"/>
                <a:ea typeface="Roboto"/>
                <a:cs typeface="Roboto"/>
                <a:sym typeface="Roboto"/>
              </a:rPr>
              <a:t>                                      </a:t>
            </a:r>
            <a:r>
              <a:rPr lang="en-US" sz="2019" b="true">
                <a:solidFill>
                  <a:srgbClr val="0F4662"/>
                </a:solidFill>
                <a:latin typeface="Roboto Bold"/>
                <a:ea typeface="Roboto Bold"/>
                <a:cs typeface="Roboto Bold"/>
                <a:sym typeface="Roboto Bold"/>
              </a:rPr>
              <a:t>STEP 2</a:t>
            </a:r>
          </a:p>
          <a:p>
            <a:pPr algn="l">
              <a:lnSpc>
                <a:spcPts val="2827"/>
              </a:lnSpc>
            </a:pPr>
          </a:p>
          <a:p>
            <a:pPr algn="l">
              <a:lnSpc>
                <a:spcPts val="2827"/>
              </a:lnSpc>
            </a:pPr>
            <a:r>
              <a:rPr lang="en-US" sz="2019">
                <a:solidFill>
                  <a:srgbClr val="0F4662"/>
                </a:solidFill>
                <a:latin typeface="Roboto"/>
                <a:ea typeface="Roboto"/>
                <a:cs typeface="Roboto"/>
                <a:sym typeface="Roboto"/>
              </a:rPr>
              <a:t>Total input mass ≈ 1,206.7 kg</a:t>
            </a:r>
          </a:p>
          <a:p>
            <a:pPr algn="l">
              <a:lnSpc>
                <a:spcPts val="2827"/>
              </a:lnSpc>
            </a:pPr>
            <a:r>
              <a:rPr lang="en-US" sz="2019">
                <a:solidFill>
                  <a:srgbClr val="0F4662"/>
                </a:solidFill>
                <a:latin typeface="Roboto"/>
                <a:ea typeface="Roboto"/>
                <a:cs typeface="Roboto"/>
                <a:sym typeface="Roboto"/>
              </a:rPr>
              <a:t>Density: ~ 930 kg/m³</a:t>
            </a:r>
          </a:p>
          <a:p>
            <a:pPr algn="l">
              <a:lnSpc>
                <a:spcPts val="2827"/>
              </a:lnSpc>
            </a:pPr>
            <a:r>
              <a:rPr lang="en-US" sz="2019">
                <a:solidFill>
                  <a:srgbClr val="0F4662"/>
                </a:solidFill>
                <a:latin typeface="Roboto"/>
                <a:ea typeface="Roboto"/>
                <a:cs typeface="Roboto"/>
                <a:sym typeface="Roboto"/>
              </a:rPr>
              <a:t>Volume calculation: 1,206.7 kg ÷ 950 kg/m³ = 1.27 m³</a:t>
            </a:r>
          </a:p>
          <a:p>
            <a:pPr algn="l">
              <a:lnSpc>
                <a:spcPts val="2827"/>
              </a:lnSpc>
            </a:pPr>
            <a:r>
              <a:rPr lang="en-US" sz="2019">
                <a:solidFill>
                  <a:srgbClr val="0F4662"/>
                </a:solidFill>
                <a:latin typeface="Roboto"/>
                <a:ea typeface="Roboto"/>
                <a:cs typeface="Roboto"/>
                <a:sym typeface="Roboto"/>
              </a:rPr>
              <a:t>With 70% fill factor: 1.27 m³ ÷ 0.7 = 1.81 m³</a:t>
            </a:r>
          </a:p>
          <a:p>
            <a:pPr algn="l">
              <a:lnSpc>
                <a:spcPts val="2827"/>
              </a:lnSpc>
            </a:pPr>
            <a:r>
              <a:rPr lang="en-US" sz="2019">
                <a:solidFill>
                  <a:srgbClr val="0F4662"/>
                </a:solidFill>
                <a:latin typeface="Roboto"/>
                <a:ea typeface="Roboto"/>
                <a:cs typeface="Roboto"/>
                <a:sym typeface="Roboto"/>
              </a:rPr>
              <a:t>Selected reactor size: </a:t>
            </a:r>
            <a:r>
              <a:rPr lang="en-US" sz="2019" b="true">
                <a:solidFill>
                  <a:srgbClr val="0F4662"/>
                </a:solidFill>
                <a:latin typeface="Roboto Bold"/>
                <a:ea typeface="Roboto Bold"/>
                <a:cs typeface="Roboto Bold"/>
                <a:sym typeface="Roboto Bold"/>
              </a:rPr>
              <a:t>2 m³ </a:t>
            </a:r>
            <a:r>
              <a:rPr lang="en-US" sz="2019">
                <a:solidFill>
                  <a:srgbClr val="0F4662"/>
                </a:solidFill>
                <a:latin typeface="Roboto"/>
                <a:ea typeface="Roboto"/>
                <a:cs typeface="Roboto"/>
                <a:sym typeface="Roboto"/>
              </a:rPr>
              <a:t>Glass-Lined CS Reactor</a:t>
            </a:r>
          </a:p>
          <a:p>
            <a:pPr algn="l">
              <a:lnSpc>
                <a:spcPts val="2827"/>
              </a:lnSpc>
            </a:pPr>
          </a:p>
          <a:p>
            <a:pPr algn="l">
              <a:lnSpc>
                <a:spcPts val="2827"/>
              </a:lnSpc>
            </a:pP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42</a:t>
            </a:r>
          </a:p>
        </p:txBody>
      </p:sp>
      <p:sp>
        <p:nvSpPr>
          <p:cNvPr name="Freeform 12" id="12"/>
          <p:cNvSpPr/>
          <p:nvPr/>
        </p:nvSpPr>
        <p:spPr>
          <a:xfrm flipH="false" flipV="false" rot="0">
            <a:off x="13771386" y="589059"/>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43</a:t>
            </a:r>
          </a:p>
        </p:txBody>
      </p:sp>
      <p:sp>
        <p:nvSpPr>
          <p:cNvPr name="Freeform 3" id="3"/>
          <p:cNvSpPr/>
          <p:nvPr/>
        </p:nvSpPr>
        <p:spPr>
          <a:xfrm flipH="false" flipV="false" rot="-1994327">
            <a:off x="-640930" y="6246475"/>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alphaModFix amt="31000"/>
            </a:blip>
            <a:stretch>
              <a:fillRect l="0" t="0" r="0" b="0"/>
            </a:stretch>
          </a:blipFill>
        </p:spPr>
      </p:sp>
      <p:grpSp>
        <p:nvGrpSpPr>
          <p:cNvPr name="Group 4" id="4"/>
          <p:cNvGrpSpPr/>
          <p:nvPr/>
        </p:nvGrpSpPr>
        <p:grpSpPr>
          <a:xfrm rot="0">
            <a:off x="15875111" y="0"/>
            <a:ext cx="2412889" cy="10271151"/>
            <a:chOff x="0" y="0"/>
            <a:chExt cx="635494" cy="2705159"/>
          </a:xfrm>
        </p:grpSpPr>
        <p:sp>
          <p:nvSpPr>
            <p:cNvPr name="Freeform 5" id="5"/>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6" id="6"/>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Freeform 7" id="7"/>
          <p:cNvSpPr/>
          <p:nvPr/>
        </p:nvSpPr>
        <p:spPr>
          <a:xfrm flipH="false" flipV="false" rot="0">
            <a:off x="7968528" y="714009"/>
            <a:ext cx="7285997" cy="8116615"/>
          </a:xfrm>
          <a:custGeom>
            <a:avLst/>
            <a:gdLst/>
            <a:ahLst/>
            <a:cxnLst/>
            <a:rect r="r" b="b" t="t" l="l"/>
            <a:pathLst>
              <a:path h="8116615" w="7285997">
                <a:moveTo>
                  <a:pt x="0" y="0"/>
                </a:moveTo>
                <a:lnTo>
                  <a:pt x="7285997" y="0"/>
                </a:lnTo>
                <a:lnTo>
                  <a:pt x="7285997" y="8116615"/>
                </a:lnTo>
                <a:lnTo>
                  <a:pt x="0" y="8116615"/>
                </a:lnTo>
                <a:lnTo>
                  <a:pt x="0" y="0"/>
                </a:lnTo>
                <a:close/>
              </a:path>
            </a:pathLst>
          </a:custGeom>
          <a:blipFill>
            <a:blip r:embed="rId3"/>
            <a:stretch>
              <a:fillRect l="0" t="-61500" r="0" b="-33115"/>
            </a:stretch>
          </a:blipFill>
        </p:spPr>
      </p:sp>
      <p:sp>
        <p:nvSpPr>
          <p:cNvPr name="TextBox 8" id="8"/>
          <p:cNvSpPr txBox="true"/>
          <p:nvPr/>
        </p:nvSpPr>
        <p:spPr>
          <a:xfrm rot="0">
            <a:off x="-1508452" y="382222"/>
            <a:ext cx="8457083" cy="711200"/>
          </a:xfrm>
          <a:prstGeom prst="rect">
            <a:avLst/>
          </a:prstGeom>
        </p:spPr>
        <p:txBody>
          <a:bodyPr anchor="t" rtlCol="false" tIns="0" lIns="0" bIns="0" rIns="0">
            <a:spAutoFit/>
          </a:bodyPr>
          <a:lstStyle/>
          <a:p>
            <a:pPr algn="ctr">
              <a:lnSpc>
                <a:spcPts val="5499"/>
              </a:lnSpc>
            </a:pPr>
            <a:r>
              <a:rPr lang="en-US" b="true" sz="4999" i="true" spc="214">
                <a:solidFill>
                  <a:srgbClr val="547C95"/>
                </a:solidFill>
                <a:latin typeface="Lato Bold Italics"/>
                <a:ea typeface="Lato Bold Italics"/>
                <a:cs typeface="Lato Bold Italics"/>
                <a:sym typeface="Lato Bold Italics"/>
              </a:rPr>
              <a:t>FLOWCHART</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5400000">
            <a:off x="8361213" y="843518"/>
            <a:ext cx="1979382" cy="7694385"/>
            <a:chOff x="0" y="0"/>
            <a:chExt cx="435427" cy="1692619"/>
          </a:xfrm>
        </p:grpSpPr>
        <p:sp>
          <p:nvSpPr>
            <p:cNvPr name="Freeform 3" id="3"/>
            <p:cNvSpPr/>
            <p:nvPr/>
          </p:nvSpPr>
          <p:spPr>
            <a:xfrm flipH="false" flipV="false" rot="0">
              <a:off x="0" y="0"/>
              <a:ext cx="435427" cy="1692619"/>
            </a:xfrm>
            <a:custGeom>
              <a:avLst/>
              <a:gdLst/>
              <a:ahLst/>
              <a:cxnLst/>
              <a:rect r="r" b="b" t="t" l="l"/>
              <a:pathLst>
                <a:path h="1692619" w="435427">
                  <a:moveTo>
                    <a:pt x="199475" y="0"/>
                  </a:moveTo>
                  <a:lnTo>
                    <a:pt x="235951" y="0"/>
                  </a:lnTo>
                  <a:cubicBezTo>
                    <a:pt x="346118" y="0"/>
                    <a:pt x="435427" y="89308"/>
                    <a:pt x="435427" y="199475"/>
                  </a:cubicBezTo>
                  <a:lnTo>
                    <a:pt x="435427" y="1493144"/>
                  </a:lnTo>
                  <a:cubicBezTo>
                    <a:pt x="435427" y="1546048"/>
                    <a:pt x="414410" y="1596785"/>
                    <a:pt x="377002" y="1634194"/>
                  </a:cubicBezTo>
                  <a:cubicBezTo>
                    <a:pt x="339593" y="1671603"/>
                    <a:pt x="288855" y="1692619"/>
                    <a:pt x="235951" y="1692619"/>
                  </a:cubicBezTo>
                  <a:lnTo>
                    <a:pt x="199475" y="1692619"/>
                  </a:lnTo>
                  <a:cubicBezTo>
                    <a:pt x="89308" y="1692619"/>
                    <a:pt x="0" y="1603311"/>
                    <a:pt x="0" y="1493144"/>
                  </a:cubicBezTo>
                  <a:lnTo>
                    <a:pt x="0" y="199475"/>
                  </a:lnTo>
                  <a:cubicBezTo>
                    <a:pt x="0" y="146571"/>
                    <a:pt x="21016" y="95834"/>
                    <a:pt x="58425" y="58425"/>
                  </a:cubicBezTo>
                  <a:cubicBezTo>
                    <a:pt x="95834" y="21016"/>
                    <a:pt x="146571" y="0"/>
                    <a:pt x="199475" y="0"/>
                  </a:cubicBezTo>
                  <a:close/>
                </a:path>
              </a:pathLst>
            </a:custGeom>
            <a:solidFill>
              <a:srgbClr val="A9BECB">
                <a:alpha val="68627"/>
              </a:srgbClr>
            </a:solidFill>
          </p:spPr>
        </p:sp>
        <p:sp>
          <p:nvSpPr>
            <p:cNvPr name="TextBox 4" id="4"/>
            <p:cNvSpPr txBox="true"/>
            <p:nvPr/>
          </p:nvSpPr>
          <p:spPr>
            <a:xfrm>
              <a:off x="0" y="-123825"/>
              <a:ext cx="435427" cy="1816444"/>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14839554" y="0"/>
            <a:ext cx="3960541" cy="3960541"/>
          </a:xfrm>
          <a:custGeom>
            <a:avLst/>
            <a:gdLst/>
            <a:ahLst/>
            <a:cxnLst/>
            <a:rect r="r" b="b" t="t" l="l"/>
            <a:pathLst>
              <a:path h="3960541" w="3960541">
                <a:moveTo>
                  <a:pt x="0" y="0"/>
                </a:moveTo>
                <a:lnTo>
                  <a:pt x="3960541" y="0"/>
                </a:lnTo>
                <a:lnTo>
                  <a:pt x="3960541" y="3960541"/>
                </a:lnTo>
                <a:lnTo>
                  <a:pt x="0" y="3960541"/>
                </a:lnTo>
                <a:lnTo>
                  <a:pt x="0" y="0"/>
                </a:lnTo>
                <a:close/>
              </a:path>
            </a:pathLst>
          </a:custGeom>
          <a:blipFill>
            <a:blip r:embed="rId2">
              <a:alphaModFix amt="25000"/>
            </a:blip>
            <a:stretch>
              <a:fillRect l="0" t="0" r="0" b="0"/>
            </a:stretch>
          </a:blipFill>
        </p:spPr>
      </p:sp>
      <p:sp>
        <p:nvSpPr>
          <p:cNvPr name="Freeform 6" id="6"/>
          <p:cNvSpPr/>
          <p:nvPr/>
        </p:nvSpPr>
        <p:spPr>
          <a:xfrm flipH="false" flipV="false" rot="0">
            <a:off x="260178" y="291731"/>
            <a:ext cx="2595887" cy="2595887"/>
          </a:xfrm>
          <a:custGeom>
            <a:avLst/>
            <a:gdLst/>
            <a:ahLst/>
            <a:cxnLst/>
            <a:rect r="r" b="b" t="t" l="l"/>
            <a:pathLst>
              <a:path h="2595887" w="2595887">
                <a:moveTo>
                  <a:pt x="0" y="0"/>
                </a:moveTo>
                <a:lnTo>
                  <a:pt x="2595887" y="0"/>
                </a:lnTo>
                <a:lnTo>
                  <a:pt x="2595887" y="2595887"/>
                </a:lnTo>
                <a:lnTo>
                  <a:pt x="0" y="2595887"/>
                </a:lnTo>
                <a:lnTo>
                  <a:pt x="0" y="0"/>
                </a:lnTo>
                <a:close/>
              </a:path>
            </a:pathLst>
          </a:custGeom>
          <a:blipFill>
            <a:blip r:embed="rId3">
              <a:alphaModFix amt="25000"/>
            </a:blip>
            <a:stretch>
              <a:fillRect l="0" t="0" r="0" b="0"/>
            </a:stretch>
          </a:blipFill>
        </p:spPr>
      </p:sp>
      <p:sp>
        <p:nvSpPr>
          <p:cNvPr name="Freeform 7" id="7"/>
          <p:cNvSpPr/>
          <p:nvPr/>
        </p:nvSpPr>
        <p:spPr>
          <a:xfrm flipH="false" flipV="false" rot="0">
            <a:off x="-182814" y="-4843007"/>
            <a:ext cx="19067437" cy="19067437"/>
          </a:xfrm>
          <a:custGeom>
            <a:avLst/>
            <a:gdLst/>
            <a:ahLst/>
            <a:cxnLst/>
            <a:rect r="r" b="b" t="t" l="l"/>
            <a:pathLst>
              <a:path h="19067437" w="19067437">
                <a:moveTo>
                  <a:pt x="0" y="0"/>
                </a:moveTo>
                <a:lnTo>
                  <a:pt x="19067436" y="0"/>
                </a:lnTo>
                <a:lnTo>
                  <a:pt x="19067436" y="19067436"/>
                </a:lnTo>
                <a:lnTo>
                  <a:pt x="0" y="19067436"/>
                </a:lnTo>
                <a:lnTo>
                  <a:pt x="0" y="0"/>
                </a:lnTo>
                <a:close/>
              </a:path>
            </a:pathLst>
          </a:custGeom>
          <a:blipFill>
            <a:blip r:embed="rId4">
              <a:alphaModFix amt="25000"/>
            </a:blip>
            <a:stretch>
              <a:fillRect l="0" t="0" r="0" b="0"/>
            </a:stretch>
          </a:blipFill>
        </p:spPr>
      </p:sp>
      <p:sp>
        <p:nvSpPr>
          <p:cNvPr name="TextBox 8" id="8"/>
          <p:cNvSpPr txBox="true"/>
          <p:nvPr/>
        </p:nvSpPr>
        <p:spPr>
          <a:xfrm rot="0">
            <a:off x="0" y="303799"/>
            <a:ext cx="18288000" cy="1285875"/>
          </a:xfrm>
          <a:prstGeom prst="rect">
            <a:avLst/>
          </a:prstGeom>
        </p:spPr>
        <p:txBody>
          <a:bodyPr anchor="t" rtlCol="false" tIns="0" lIns="0" bIns="0" rIns="0">
            <a:spAutoFit/>
          </a:bodyPr>
          <a:lstStyle/>
          <a:p>
            <a:pPr algn="ctr" marL="0" indent="0" lvl="0">
              <a:lnSpc>
                <a:spcPts val="10500"/>
              </a:lnSpc>
              <a:spcBef>
                <a:spcPct val="0"/>
              </a:spcBef>
            </a:pPr>
            <a:r>
              <a:rPr lang="en-US" b="true" sz="7500" i="true">
                <a:solidFill>
                  <a:srgbClr val="0F4662"/>
                </a:solidFill>
                <a:latin typeface="Cormorant Garamond Bold Italics"/>
                <a:ea typeface="Cormorant Garamond Bold Italics"/>
                <a:cs typeface="Cormorant Garamond Bold Italics"/>
                <a:sym typeface="Cormorant Garamond Bold Italics"/>
              </a:rPr>
              <a:t>Environment Clearence</a:t>
            </a:r>
          </a:p>
        </p:txBody>
      </p:sp>
      <p:sp>
        <p:nvSpPr>
          <p:cNvPr name="TextBox 9" id="9"/>
          <p:cNvSpPr txBox="true"/>
          <p:nvPr/>
        </p:nvSpPr>
        <p:spPr>
          <a:xfrm rot="0">
            <a:off x="5915590" y="4045615"/>
            <a:ext cx="6870627" cy="1834923"/>
          </a:xfrm>
          <a:prstGeom prst="rect">
            <a:avLst/>
          </a:prstGeom>
        </p:spPr>
        <p:txBody>
          <a:bodyPr anchor="t" rtlCol="false" tIns="0" lIns="0" bIns="0" rIns="0">
            <a:spAutoFit/>
          </a:bodyPr>
          <a:lstStyle/>
          <a:p>
            <a:pPr algn="ctr">
              <a:lnSpc>
                <a:spcPts val="4912"/>
              </a:lnSpc>
            </a:pPr>
            <a:r>
              <a:rPr lang="en-US" sz="3508" b="true">
                <a:solidFill>
                  <a:srgbClr val="0F4662"/>
                </a:solidFill>
                <a:latin typeface="Quicksand Bold"/>
                <a:ea typeface="Quicksand Bold"/>
                <a:cs typeface="Quicksand Bold"/>
                <a:sym typeface="Quicksand Bold"/>
              </a:rPr>
              <a:t>Sunny Kumar</a:t>
            </a:r>
          </a:p>
          <a:p>
            <a:pPr algn="ctr" marL="0" indent="0" lvl="0">
              <a:lnSpc>
                <a:spcPts val="4912"/>
              </a:lnSpc>
              <a:spcBef>
                <a:spcPct val="0"/>
              </a:spcBef>
            </a:pPr>
            <a:r>
              <a:rPr lang="en-US" b="true" sz="3508">
                <a:solidFill>
                  <a:srgbClr val="0F4662"/>
                </a:solidFill>
                <a:latin typeface="Quicksand Bold"/>
                <a:ea typeface="Quicksand Bold"/>
                <a:cs typeface="Quicksand Bold"/>
                <a:sym typeface="Quicksand Bold"/>
              </a:rPr>
              <a:t>Aman Singh</a:t>
            </a:r>
          </a:p>
          <a:p>
            <a:pPr algn="ctr" marL="0" indent="0" lvl="0">
              <a:lnSpc>
                <a:spcPts val="4912"/>
              </a:lnSpc>
              <a:spcBef>
                <a:spcPct val="0"/>
              </a:spcBef>
            </a:pP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0" y="183784"/>
            <a:ext cx="15875111" cy="946149"/>
          </a:xfrm>
          <a:prstGeom prst="rect">
            <a:avLst/>
          </a:prstGeom>
        </p:spPr>
        <p:txBody>
          <a:bodyPr anchor="t" rtlCol="false" tIns="0" lIns="0" bIns="0" rIns="0">
            <a:spAutoFit/>
          </a:bodyPr>
          <a:lstStyle/>
          <a:p>
            <a:pPr algn="ctr" marL="0" indent="0" lvl="0">
              <a:lnSpc>
                <a:spcPts val="7700"/>
              </a:lnSpc>
              <a:spcBef>
                <a:spcPct val="0"/>
              </a:spcBef>
            </a:pPr>
            <a:r>
              <a:rPr lang="en-US" b="true" sz="5500" i="true">
                <a:solidFill>
                  <a:srgbClr val="0F4662"/>
                </a:solidFill>
                <a:latin typeface="Cormorant Garamond Bold Italics"/>
                <a:ea typeface="Cormorant Garamond Bold Italics"/>
                <a:cs typeface="Cormorant Garamond Bold Italics"/>
                <a:sym typeface="Cormorant Garamond Bold Italics"/>
              </a:rPr>
              <a:t>Sodium Lauroamphoacetate</a:t>
            </a:r>
          </a:p>
        </p:txBody>
      </p:sp>
      <p:sp>
        <p:nvSpPr>
          <p:cNvPr name="TextBox 3" id="3"/>
          <p:cNvSpPr txBox="true"/>
          <p:nvPr/>
        </p:nvSpPr>
        <p:spPr>
          <a:xfrm rot="0">
            <a:off x="308208" y="1502915"/>
            <a:ext cx="15566903" cy="9513568"/>
          </a:xfrm>
          <a:prstGeom prst="rect">
            <a:avLst/>
          </a:prstGeom>
        </p:spPr>
        <p:txBody>
          <a:bodyPr anchor="t" rtlCol="false" tIns="0" lIns="0" bIns="0" rIns="0">
            <a:spAutoFit/>
          </a:bodyPr>
          <a:lstStyle/>
          <a:p>
            <a:pPr algn="l">
              <a:lnSpc>
                <a:spcPts val="3780"/>
              </a:lnSpc>
            </a:pPr>
            <a:r>
              <a:rPr lang="en-US" b="true" sz="2700" i="true">
                <a:solidFill>
                  <a:srgbClr val="0F4662"/>
                </a:solidFill>
                <a:latin typeface="Roboto Bold Italics"/>
                <a:ea typeface="Roboto Bold Italics"/>
                <a:cs typeface="Roboto Bold Italics"/>
                <a:sym typeface="Roboto Bold Italics"/>
              </a:rPr>
              <a:t>Waste Generated &amp; Quantities</a:t>
            </a:r>
          </a:p>
          <a:p>
            <a:pPr algn="l" marL="582949" indent="-291475" lvl="1">
              <a:lnSpc>
                <a:spcPts val="3780"/>
              </a:lnSpc>
              <a:buFont typeface="Arial"/>
              <a:buChar char="•"/>
            </a:pPr>
            <a:r>
              <a:rPr lang="en-US" sz="2700" strike="noStrike" u="none">
                <a:solidFill>
                  <a:srgbClr val="0F4662"/>
                </a:solidFill>
                <a:latin typeface="Roboto"/>
                <a:ea typeface="Roboto"/>
                <a:cs typeface="Roboto"/>
                <a:sym typeface="Roboto"/>
              </a:rPr>
              <a:t>Impure Water:</a:t>
            </a:r>
          </a:p>
          <a:p>
            <a:pPr algn="l" marL="1165899" indent="-388633" lvl="2">
              <a:lnSpc>
                <a:spcPts val="3780"/>
              </a:lnSpc>
              <a:buFont typeface="Arial"/>
              <a:buChar char="⚬"/>
            </a:pPr>
            <a:r>
              <a:rPr lang="en-US" sz="2700" strike="noStrike" u="none">
                <a:solidFill>
                  <a:srgbClr val="0F4662"/>
                </a:solidFill>
                <a:latin typeface="Roboto"/>
                <a:ea typeface="Roboto"/>
                <a:cs typeface="Roboto"/>
                <a:sym typeface="Roboto"/>
              </a:rPr>
              <a:t>53.95 kg/day (by-product of Amidation reaction).</a:t>
            </a:r>
          </a:p>
          <a:p>
            <a:pPr algn="l" marL="582949" indent="-291475" lvl="1">
              <a:lnSpc>
                <a:spcPts val="3780"/>
              </a:lnSpc>
              <a:buFont typeface="Arial"/>
              <a:buChar char="•"/>
            </a:pPr>
            <a:r>
              <a:rPr lang="en-US" sz="2700" strike="noStrike" u="none">
                <a:solidFill>
                  <a:srgbClr val="0F4662"/>
                </a:solidFill>
                <a:latin typeface="Roboto"/>
                <a:ea typeface="Roboto"/>
                <a:cs typeface="Roboto"/>
                <a:sym typeface="Roboto"/>
              </a:rPr>
              <a:t>NaCl (Sodium Chloride):</a:t>
            </a:r>
          </a:p>
          <a:p>
            <a:pPr algn="l" marL="1165899" indent="-388633" lvl="2">
              <a:lnSpc>
                <a:spcPts val="3780"/>
              </a:lnSpc>
              <a:buFont typeface="Arial"/>
              <a:buChar char="⚬"/>
            </a:pPr>
            <a:r>
              <a:rPr lang="en-US" sz="2700" strike="noStrike" u="none">
                <a:solidFill>
                  <a:srgbClr val="0F4662"/>
                </a:solidFill>
                <a:latin typeface="Roboto"/>
                <a:ea typeface="Roboto"/>
                <a:cs typeface="Roboto"/>
                <a:sym typeface="Roboto"/>
              </a:rPr>
              <a:t>175.08 kg/day (by-product of Carboxymethylation reaction).</a:t>
            </a:r>
          </a:p>
          <a:p>
            <a:pPr algn="l" marL="582949" indent="-291475" lvl="1">
              <a:lnSpc>
                <a:spcPts val="3780"/>
              </a:lnSpc>
              <a:buFont typeface="Arial"/>
              <a:buChar char="•"/>
            </a:pPr>
            <a:r>
              <a:rPr lang="en-US" sz="2700" strike="noStrike" u="none">
                <a:solidFill>
                  <a:srgbClr val="0F4662"/>
                </a:solidFill>
                <a:latin typeface="Roboto"/>
                <a:ea typeface="Roboto"/>
                <a:cs typeface="Roboto"/>
                <a:sym typeface="Roboto"/>
              </a:rPr>
              <a:t>Lauric Acid &amp; Sodium Monochloroacetate are recycled, not considered waste.</a:t>
            </a:r>
          </a:p>
          <a:p>
            <a:pPr algn="l">
              <a:lnSpc>
                <a:spcPts val="3780"/>
              </a:lnSpc>
            </a:pPr>
          </a:p>
          <a:p>
            <a:pPr algn="l">
              <a:lnSpc>
                <a:spcPts val="3780"/>
              </a:lnSpc>
            </a:pPr>
            <a:r>
              <a:rPr lang="en-US" b="true" sz="2700" i="true" strike="noStrike" u="none">
                <a:solidFill>
                  <a:srgbClr val="0F4662"/>
                </a:solidFill>
                <a:latin typeface="Roboto Bold Italics"/>
                <a:ea typeface="Roboto Bold Italics"/>
                <a:cs typeface="Roboto Bold Italics"/>
                <a:sym typeface="Roboto Bold Italics"/>
              </a:rPr>
              <a:t>Regulatory Limits for Disposal</a:t>
            </a:r>
          </a:p>
          <a:p>
            <a:pPr algn="l">
              <a:lnSpc>
                <a:spcPts val="3780"/>
              </a:lnSpc>
            </a:pPr>
            <a:r>
              <a:rPr lang="en-US" sz="2700" strike="noStrike" u="none">
                <a:solidFill>
                  <a:srgbClr val="0F4662"/>
                </a:solidFill>
                <a:latin typeface="Roboto"/>
                <a:ea typeface="Roboto"/>
                <a:cs typeface="Roboto"/>
                <a:sym typeface="Roboto"/>
              </a:rPr>
              <a:t>Impure Water (CPCB/EPA/REACH Compliance)</a:t>
            </a:r>
          </a:p>
          <a:p>
            <a:pPr algn="l" marL="582949" indent="-291475" lvl="1">
              <a:lnSpc>
                <a:spcPts val="3780"/>
              </a:lnSpc>
              <a:buFont typeface="Arial"/>
              <a:buChar char="•"/>
            </a:pPr>
            <a:r>
              <a:rPr lang="en-US" sz="2700" strike="noStrike" u="none">
                <a:solidFill>
                  <a:srgbClr val="0F4662"/>
                </a:solidFill>
                <a:latin typeface="Roboto"/>
                <a:ea typeface="Roboto"/>
                <a:cs typeface="Roboto"/>
                <a:sym typeface="Roboto"/>
              </a:rPr>
              <a:t>BOD ≤ 30 mg/L, COD ≤ 250 mg/L, TDS ≤ 2100 mg/L, pH 6.5–8.5, Oil &amp; Grease ≤ 10 mg/L.</a:t>
            </a:r>
          </a:p>
          <a:p>
            <a:pPr algn="l" marL="582949" indent="-291475" lvl="1">
              <a:lnSpc>
                <a:spcPts val="3780"/>
              </a:lnSpc>
              <a:buFont typeface="Arial"/>
              <a:buChar char="•"/>
            </a:pPr>
            <a:r>
              <a:rPr lang="en-US" sz="2700" strike="noStrike" u="none">
                <a:solidFill>
                  <a:srgbClr val="0F4662"/>
                </a:solidFill>
                <a:latin typeface="Roboto"/>
                <a:ea typeface="Roboto"/>
                <a:cs typeface="Roboto"/>
                <a:sym typeface="Roboto"/>
              </a:rPr>
              <a:t>Treatment Steps:</a:t>
            </a:r>
          </a:p>
          <a:p>
            <a:pPr algn="l" marL="1165899" indent="-388633" lvl="2">
              <a:lnSpc>
                <a:spcPts val="3780"/>
              </a:lnSpc>
              <a:buFont typeface="Arial"/>
              <a:buChar char="⚬"/>
            </a:pPr>
            <a:r>
              <a:rPr lang="en-US" sz="2700" strike="noStrike" u="none">
                <a:solidFill>
                  <a:srgbClr val="0F4662"/>
                </a:solidFill>
                <a:latin typeface="Roboto"/>
                <a:ea typeface="Roboto"/>
                <a:cs typeface="Roboto"/>
                <a:sym typeface="Roboto"/>
              </a:rPr>
              <a:t>Primary (Filtration/Sedimentation) → Secondary (Biological) → Tertiary (RO/Chemical Oxidation).</a:t>
            </a:r>
          </a:p>
          <a:p>
            <a:pPr algn="l">
              <a:lnSpc>
                <a:spcPts val="3780"/>
              </a:lnSpc>
            </a:pPr>
            <a:r>
              <a:rPr lang="en-US" sz="2700" strike="noStrike" u="none">
                <a:solidFill>
                  <a:srgbClr val="0F4662"/>
                </a:solidFill>
                <a:latin typeface="Roboto"/>
                <a:ea typeface="Roboto"/>
                <a:cs typeface="Roboto"/>
                <a:sym typeface="Roboto"/>
              </a:rPr>
              <a:t>NaCl Disposal Guidelines</a:t>
            </a:r>
          </a:p>
          <a:p>
            <a:pPr algn="l" marL="582949" indent="-291475" lvl="1">
              <a:lnSpc>
                <a:spcPts val="3780"/>
              </a:lnSpc>
              <a:buFont typeface="Arial"/>
              <a:buChar char="•"/>
            </a:pPr>
            <a:r>
              <a:rPr lang="en-US" sz="2700" strike="noStrike" u="none">
                <a:solidFill>
                  <a:srgbClr val="0F4662"/>
                </a:solidFill>
                <a:latin typeface="Roboto"/>
                <a:ea typeface="Roboto"/>
                <a:cs typeface="Roboto"/>
                <a:sym typeface="Roboto"/>
              </a:rPr>
              <a:t>Non-hazardous but regulated:</a:t>
            </a:r>
          </a:p>
          <a:p>
            <a:pPr algn="l" marL="1165899" indent="-388633" lvl="2">
              <a:lnSpc>
                <a:spcPts val="3780"/>
              </a:lnSpc>
              <a:buFont typeface="Arial"/>
              <a:buChar char="⚬"/>
            </a:pPr>
            <a:r>
              <a:rPr lang="en-US" sz="2700" strike="noStrike" u="none">
                <a:solidFill>
                  <a:srgbClr val="0F4662"/>
                </a:solidFill>
                <a:latin typeface="Roboto"/>
                <a:ea typeface="Roboto"/>
                <a:cs typeface="Roboto"/>
                <a:sym typeface="Roboto"/>
              </a:rPr>
              <a:t>TDS ≤ 2100 mg/L, Sodium ≤ 200 mg/L (water discharge).</a:t>
            </a:r>
          </a:p>
          <a:p>
            <a:pPr algn="l" marL="1165899" indent="-388633" lvl="2">
              <a:lnSpc>
                <a:spcPts val="3780"/>
              </a:lnSpc>
              <a:buFont typeface="Arial"/>
              <a:buChar char="⚬"/>
            </a:pPr>
            <a:r>
              <a:rPr lang="en-US" sz="2700" strike="noStrike" u="none">
                <a:solidFill>
                  <a:srgbClr val="0F4662"/>
                </a:solidFill>
                <a:latin typeface="Roboto"/>
                <a:ea typeface="Roboto"/>
                <a:cs typeface="Roboto"/>
                <a:sym typeface="Roboto"/>
              </a:rPr>
              <a:t>Landfill: Secure sites to prevent groundwater contamination.</a:t>
            </a:r>
          </a:p>
          <a:p>
            <a:pPr algn="l" marL="1165899" indent="-388633" lvl="2">
              <a:lnSpc>
                <a:spcPts val="3780"/>
              </a:lnSpc>
              <a:buFont typeface="Arial"/>
              <a:buChar char="⚬"/>
            </a:pPr>
            <a:r>
              <a:rPr lang="en-US" sz="2700" strike="noStrike" u="none">
                <a:solidFill>
                  <a:srgbClr val="0F4662"/>
                </a:solidFill>
                <a:latin typeface="Roboto"/>
                <a:ea typeface="Roboto"/>
                <a:cs typeface="Roboto"/>
                <a:sym typeface="Roboto"/>
              </a:rPr>
              <a:t>Reuse: Industrial applications (e.g., textiles).</a:t>
            </a:r>
          </a:p>
          <a:p>
            <a:pPr algn="l">
              <a:lnSpc>
                <a:spcPts val="3780"/>
              </a:lnSpc>
            </a:pPr>
          </a:p>
          <a:p>
            <a:pPr algn="l">
              <a:lnSpc>
                <a:spcPts val="3780"/>
              </a:lnSpc>
            </a:pPr>
          </a:p>
        </p:txBody>
      </p:sp>
      <p:sp>
        <p:nvSpPr>
          <p:cNvPr name="TextBox 4" id="4"/>
          <p:cNvSpPr txBox="true"/>
          <p:nvPr/>
        </p:nvSpPr>
        <p:spPr>
          <a:xfrm rot="0">
            <a:off x="-192134" y="942975"/>
            <a:ext cx="15566903" cy="688974"/>
          </a:xfrm>
          <a:prstGeom prst="rect">
            <a:avLst/>
          </a:prstGeom>
        </p:spPr>
        <p:txBody>
          <a:bodyPr anchor="t" rtlCol="false" tIns="0" lIns="0" bIns="0" rIns="0">
            <a:spAutoFit/>
          </a:bodyPr>
          <a:lstStyle/>
          <a:p>
            <a:pPr algn="l" marL="863612" indent="-431806" lvl="1">
              <a:lnSpc>
                <a:spcPts val="5600"/>
              </a:lnSpc>
              <a:buFont typeface="Arial"/>
              <a:buChar char="•"/>
            </a:pPr>
            <a:r>
              <a:rPr lang="en-US" b="true" sz="4000" i="true">
                <a:solidFill>
                  <a:srgbClr val="0F4662"/>
                </a:solidFill>
                <a:latin typeface="Cormorant Garamond Bold Italics"/>
                <a:ea typeface="Cormorant Garamond Bold Italics"/>
                <a:cs typeface="Cormorant Garamond Bold Italics"/>
                <a:sym typeface="Cormorant Garamond Bold Italics"/>
              </a:rPr>
              <a:t>Key Waste Generation and Regulatory Compliance</a:t>
            </a:r>
          </a:p>
        </p:txBody>
      </p:sp>
      <p:grpSp>
        <p:nvGrpSpPr>
          <p:cNvPr name="Group 5" id="5"/>
          <p:cNvGrpSpPr/>
          <p:nvPr/>
        </p:nvGrpSpPr>
        <p:grpSpPr>
          <a:xfrm rot="0">
            <a:off x="15875111" y="0"/>
            <a:ext cx="2412889" cy="10271151"/>
            <a:chOff x="0" y="0"/>
            <a:chExt cx="635494" cy="2705159"/>
          </a:xfrm>
        </p:grpSpPr>
        <p:sp>
          <p:nvSpPr>
            <p:cNvPr name="Freeform 6" id="6"/>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7" id="7"/>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45</a:t>
            </a:r>
          </a:p>
        </p:txBody>
      </p:sp>
      <p:sp>
        <p:nvSpPr>
          <p:cNvPr name="Freeform 9" id="9"/>
          <p:cNvSpPr/>
          <p:nvPr/>
        </p:nvSpPr>
        <p:spPr>
          <a:xfrm flipH="false" flipV="false" rot="-1994327">
            <a:off x="13187784" y="2670964"/>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2">
              <a:alphaModFix amt="67000"/>
            </a:blip>
            <a:stretch>
              <a:fillRect l="0" t="0" r="0" b="0"/>
            </a:stretch>
          </a:blipFill>
        </p:spPr>
      </p:sp>
      <p:sp>
        <p:nvSpPr>
          <p:cNvPr name="Freeform 10" id="10"/>
          <p:cNvSpPr/>
          <p:nvPr/>
        </p:nvSpPr>
        <p:spPr>
          <a:xfrm flipH="false" flipV="false" rot="0">
            <a:off x="13983539" y="77880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5875111" y="0"/>
            <a:ext cx="2412889" cy="10271151"/>
            <a:chOff x="0" y="0"/>
            <a:chExt cx="635494" cy="2705159"/>
          </a:xfrm>
        </p:grpSpPr>
        <p:sp>
          <p:nvSpPr>
            <p:cNvPr name="Freeform 3" id="3"/>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4" id="4"/>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154104" y="971550"/>
            <a:ext cx="15566903" cy="6179818"/>
          </a:xfrm>
          <a:prstGeom prst="rect">
            <a:avLst/>
          </a:prstGeom>
        </p:spPr>
        <p:txBody>
          <a:bodyPr anchor="t" rtlCol="false" tIns="0" lIns="0" bIns="0" rIns="0">
            <a:spAutoFit/>
          </a:bodyPr>
          <a:lstStyle/>
          <a:p>
            <a:pPr algn="l">
              <a:lnSpc>
                <a:spcPts val="3780"/>
              </a:lnSpc>
            </a:pPr>
            <a:r>
              <a:rPr lang="en-US" b="true" sz="2700" i="true">
                <a:solidFill>
                  <a:srgbClr val="0F4662"/>
                </a:solidFill>
                <a:latin typeface="Roboto Bold Italics"/>
                <a:ea typeface="Roboto Bold Italics"/>
                <a:cs typeface="Roboto Bold Italics"/>
                <a:sym typeface="Roboto Bold Italics"/>
              </a:rPr>
              <a:t>Zero Liquid Discharge (ZLD) Treatment</a:t>
            </a:r>
          </a:p>
          <a:p>
            <a:pPr algn="l">
              <a:lnSpc>
                <a:spcPts val="3780"/>
              </a:lnSpc>
            </a:pPr>
            <a:r>
              <a:rPr lang="en-US" sz="2700" strike="noStrike" i="true" u="none">
                <a:solidFill>
                  <a:srgbClr val="0F4662"/>
                </a:solidFill>
                <a:latin typeface="Roboto Italics"/>
                <a:ea typeface="Roboto Italics"/>
                <a:cs typeface="Roboto Italics"/>
                <a:sym typeface="Roboto Italics"/>
              </a:rPr>
              <a:t>Block Diagra</a:t>
            </a:r>
            <a:r>
              <a:rPr lang="en-US" sz="2700" strike="noStrike" i="true" u="none">
                <a:solidFill>
                  <a:srgbClr val="0F4662"/>
                </a:solidFill>
                <a:latin typeface="Roboto Italics"/>
                <a:ea typeface="Roboto Italics"/>
                <a:cs typeface="Roboto Italics"/>
                <a:sym typeface="Roboto Italics"/>
              </a:rPr>
              <a:t>m Summary:</a:t>
            </a:r>
          </a:p>
          <a:p>
            <a:pPr algn="l" marL="582949" indent="-291475" lvl="1">
              <a:lnSpc>
                <a:spcPts val="3780"/>
              </a:lnSpc>
              <a:buFont typeface="Arial"/>
              <a:buChar char="•"/>
            </a:pPr>
            <a:r>
              <a:rPr lang="en-US" sz="2700" strike="noStrike" u="none">
                <a:solidFill>
                  <a:srgbClr val="0F4662"/>
                </a:solidFill>
                <a:latin typeface="Roboto"/>
                <a:ea typeface="Roboto"/>
                <a:cs typeface="Roboto"/>
                <a:sym typeface="Roboto"/>
              </a:rPr>
              <a:t>Wastewater: Collection → Primary → Secondary → Tertiary → Reuse/Discharge.</a:t>
            </a:r>
          </a:p>
          <a:p>
            <a:pPr algn="l" marL="582949" indent="-291475" lvl="1">
              <a:lnSpc>
                <a:spcPts val="3780"/>
              </a:lnSpc>
              <a:buFont typeface="Arial"/>
              <a:buChar char="•"/>
            </a:pPr>
            <a:r>
              <a:rPr lang="en-US" sz="2700" strike="noStrike" u="none">
                <a:solidFill>
                  <a:srgbClr val="0F4662"/>
                </a:solidFill>
                <a:latin typeface="Roboto"/>
                <a:ea typeface="Roboto"/>
                <a:cs typeface="Roboto"/>
                <a:sym typeface="Roboto"/>
              </a:rPr>
              <a:t>NaCl Solution: Pre-Treatment → Evaporation → Crystallization → Reuse/Sale.</a:t>
            </a:r>
          </a:p>
          <a:p>
            <a:pPr algn="l" marL="582949" indent="-291475" lvl="1">
              <a:lnSpc>
                <a:spcPts val="3780"/>
              </a:lnSpc>
              <a:buFont typeface="Arial"/>
              <a:buChar char="•"/>
            </a:pPr>
            <a:r>
              <a:rPr lang="en-US" sz="2700" strike="noStrike" u="none">
                <a:solidFill>
                  <a:srgbClr val="0F4662"/>
                </a:solidFill>
                <a:latin typeface="Roboto"/>
                <a:ea typeface="Roboto"/>
                <a:cs typeface="Roboto"/>
                <a:sym typeface="Roboto"/>
              </a:rPr>
              <a:t>W</a:t>
            </a:r>
            <a:r>
              <a:rPr lang="en-US" sz="2700" strike="noStrike" u="none">
                <a:solidFill>
                  <a:srgbClr val="0F4662"/>
                </a:solidFill>
                <a:latin typeface="Roboto"/>
                <a:ea typeface="Roboto"/>
                <a:cs typeface="Roboto"/>
                <a:sym typeface="Roboto"/>
              </a:rPr>
              <a:t>ater Recovery: Condensation → Recycled to process.</a:t>
            </a:r>
          </a:p>
          <a:p>
            <a:pPr algn="l">
              <a:lnSpc>
                <a:spcPts val="3780"/>
              </a:lnSpc>
            </a:pPr>
          </a:p>
          <a:p>
            <a:pPr algn="l">
              <a:lnSpc>
                <a:spcPts val="3780"/>
              </a:lnSpc>
            </a:pPr>
            <a:r>
              <a:rPr lang="en-US" b="true" sz="2700" i="true" strike="noStrike" u="none">
                <a:solidFill>
                  <a:srgbClr val="0F4662"/>
                </a:solidFill>
                <a:latin typeface="Roboto Bold Italics"/>
                <a:ea typeface="Roboto Bold Italics"/>
                <a:cs typeface="Roboto Bold Italics"/>
                <a:sym typeface="Roboto Bold Italics"/>
              </a:rPr>
              <a:t>Safety &amp; Exposure Limits (TWA/STEL)</a:t>
            </a:r>
          </a:p>
          <a:p>
            <a:pPr algn="l">
              <a:lnSpc>
                <a:spcPts val="3780"/>
              </a:lnSpc>
            </a:pPr>
          </a:p>
          <a:p>
            <a:pPr algn="l">
              <a:lnSpc>
                <a:spcPts val="3780"/>
              </a:lnSpc>
            </a:pPr>
          </a:p>
          <a:p>
            <a:pPr algn="l">
              <a:lnSpc>
                <a:spcPts val="3780"/>
              </a:lnSpc>
            </a:pPr>
          </a:p>
          <a:p>
            <a:pPr algn="l">
              <a:lnSpc>
                <a:spcPts val="3780"/>
              </a:lnSpc>
            </a:pPr>
          </a:p>
          <a:p>
            <a:pPr algn="l">
              <a:lnSpc>
                <a:spcPts val="3780"/>
              </a:lnSpc>
            </a:pPr>
          </a:p>
          <a:p>
            <a:pPr algn="l">
              <a:lnSpc>
                <a:spcPts val="3780"/>
              </a:lnSpc>
            </a:pPr>
          </a:p>
        </p:txBody>
      </p:sp>
      <p:graphicFrame>
        <p:nvGraphicFramePr>
          <p:cNvPr name="Table 6" id="6"/>
          <p:cNvGraphicFramePr>
            <a:graphicFrameLocks noGrp="true"/>
          </p:cNvGraphicFramePr>
          <p:nvPr/>
        </p:nvGraphicFramePr>
        <p:xfrm>
          <a:off x="357243" y="4454184"/>
          <a:ext cx="15160624" cy="4245769"/>
        </p:xfrm>
        <a:graphic>
          <a:graphicData uri="http://schemas.openxmlformats.org/drawingml/2006/table">
            <a:tbl>
              <a:tblPr/>
              <a:tblGrid>
                <a:gridCol w="4027781"/>
                <a:gridCol w="3349008"/>
                <a:gridCol w="3729986"/>
                <a:gridCol w="4053849"/>
              </a:tblGrid>
              <a:tr h="1028478">
                <a:tc>
                  <a:txBody>
                    <a:bodyPr anchor="t" rtlCol="false"/>
                    <a:lstStyle/>
                    <a:p>
                      <a:pPr algn="ctr">
                        <a:lnSpc>
                          <a:spcPts val="2659"/>
                        </a:lnSpc>
                        <a:defRPr/>
                      </a:pPr>
                      <a:r>
                        <a:rPr lang="en-US" sz="1899" b="true">
                          <a:solidFill>
                            <a:srgbClr val="0F4662"/>
                          </a:solidFill>
                          <a:latin typeface="Quicksand Bold"/>
                          <a:ea typeface="Quicksand Bold"/>
                          <a:cs typeface="Quicksand Bold"/>
                          <a:sym typeface="Quicksand Bold"/>
                        </a:rPr>
                        <a:t>Chemical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F4662"/>
                          </a:solidFill>
                          <a:latin typeface="Quicksand Bold"/>
                          <a:ea typeface="Quicksand Bold"/>
                          <a:cs typeface="Quicksand Bold"/>
                          <a:sym typeface="Quicksand Bold"/>
                        </a:rPr>
                        <a:t>Hazards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F4662"/>
                          </a:solidFill>
                          <a:latin typeface="Quicksand Bold"/>
                          <a:ea typeface="Quicksand Bold"/>
                          <a:cs typeface="Quicksand Bold"/>
                          <a:sym typeface="Quicksand Bold"/>
                        </a:rPr>
                        <a:t>TWA (8h)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659"/>
                        </a:lnSpc>
                        <a:defRPr/>
                      </a:pPr>
                      <a:r>
                        <a:rPr lang="en-US" sz="1899" b="true">
                          <a:solidFill>
                            <a:srgbClr val="0F4662"/>
                          </a:solidFill>
                          <a:latin typeface="Quicksand Bold"/>
                          <a:ea typeface="Quicksand Bold"/>
                          <a:cs typeface="Quicksand Bold"/>
                          <a:sym typeface="Quicksand Bold"/>
                        </a:rPr>
                        <a:t>STEL (15min)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60334">
                <a:tc>
                  <a:txBody>
                    <a:bodyPr anchor="t" rtlCol="false"/>
                    <a:lstStyle/>
                    <a:p>
                      <a:pPr algn="l">
                        <a:lnSpc>
                          <a:spcPts val="2659"/>
                        </a:lnSpc>
                        <a:defRPr/>
                      </a:pPr>
                      <a:r>
                        <a:rPr lang="en-US" sz="1899">
                          <a:solidFill>
                            <a:srgbClr val="0F4662"/>
                          </a:solidFill>
                          <a:latin typeface="Quicksand"/>
                          <a:ea typeface="Quicksand"/>
                          <a:cs typeface="Quicksand"/>
                          <a:sym typeface="Quicksand"/>
                        </a:rPr>
                        <a:t>AEEA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Skin burns, eye/respiratory damage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2 ppm (ACGIH)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4 ppm (ACGIH)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8478">
                <a:tc>
                  <a:txBody>
                    <a:bodyPr anchor="t" rtlCol="false"/>
                    <a:lstStyle/>
                    <a:p>
                      <a:pPr algn="l">
                        <a:lnSpc>
                          <a:spcPts val="2659"/>
                        </a:lnSpc>
                        <a:defRPr/>
                      </a:pPr>
                      <a:r>
                        <a:rPr lang="en-US" sz="1899">
                          <a:solidFill>
                            <a:srgbClr val="0F4662"/>
                          </a:solidFill>
                          <a:latin typeface="Quicksand"/>
                          <a:ea typeface="Quicksand"/>
                          <a:cs typeface="Quicksand"/>
                          <a:sym typeface="Quicksand"/>
                        </a:rPr>
                        <a:t>Sodium Monochloroacetate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Toxic, aquatic harm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0.1 ppm (ACGIH)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0.3 ppm (ACGIH)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8478">
                <a:tc>
                  <a:txBody>
                    <a:bodyPr anchor="t" rtlCol="false"/>
                    <a:lstStyle/>
                    <a:p>
                      <a:pPr algn="l">
                        <a:lnSpc>
                          <a:spcPts val="2659"/>
                        </a:lnSpc>
                        <a:defRPr/>
                      </a:pPr>
                      <a:r>
                        <a:rPr lang="en-US" sz="1899">
                          <a:solidFill>
                            <a:srgbClr val="0F4662"/>
                          </a:solidFill>
                          <a:latin typeface="Quicksand"/>
                          <a:ea typeface="Quicksand"/>
                          <a:cs typeface="Quicksand"/>
                          <a:sym typeface="Quicksand"/>
                        </a:rPr>
                        <a:t>Amidoamine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Skin/eye irritation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0.1–1 mg/m³</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Not specified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252175" y="25036"/>
            <a:ext cx="15566903" cy="688974"/>
          </a:xfrm>
          <a:prstGeom prst="rect">
            <a:avLst/>
          </a:prstGeom>
        </p:spPr>
        <p:txBody>
          <a:bodyPr anchor="t" rtlCol="false" tIns="0" lIns="0" bIns="0" rIns="0">
            <a:spAutoFit/>
          </a:bodyPr>
          <a:lstStyle/>
          <a:p>
            <a:pPr algn="l" marL="863612" indent="-431806" lvl="1">
              <a:lnSpc>
                <a:spcPts val="5600"/>
              </a:lnSpc>
              <a:buFont typeface="Arial"/>
              <a:buChar char="•"/>
            </a:pPr>
            <a:r>
              <a:rPr lang="en-US" b="true" sz="4000" i="true">
                <a:solidFill>
                  <a:srgbClr val="0F4662"/>
                </a:solidFill>
                <a:latin typeface="Cormorant Garamond Bold Italics"/>
                <a:ea typeface="Cormorant Garamond Bold Italics"/>
                <a:cs typeface="Cormorant Garamond Bold Italics"/>
                <a:sym typeface="Cormorant Garamond Bold Italics"/>
              </a:rPr>
              <a:t>Treatment Process and Safety Concerns</a:t>
            </a:r>
          </a:p>
        </p:txBody>
      </p:sp>
      <p:sp>
        <p:nvSpPr>
          <p:cNvPr name="Freeform 8" id="8"/>
          <p:cNvSpPr/>
          <p:nvPr/>
        </p:nvSpPr>
        <p:spPr>
          <a:xfrm flipH="false" flipV="false" rot="0">
            <a:off x="13431917" y="464110"/>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073846">
            <a:off x="13629129" y="-833852"/>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4">
              <a:alphaModFix amt="36000"/>
            </a:blip>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5875111" y="0"/>
            <a:ext cx="2412889" cy="10271151"/>
            <a:chOff x="0" y="0"/>
            <a:chExt cx="635494" cy="2705159"/>
          </a:xfrm>
        </p:grpSpPr>
        <p:sp>
          <p:nvSpPr>
            <p:cNvPr name="Freeform 3" id="3"/>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4" id="4"/>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graphicFrame>
        <p:nvGraphicFramePr>
          <p:cNvPr name="Table 5" id="5"/>
          <p:cNvGraphicFramePr>
            <a:graphicFrameLocks noGrp="true"/>
          </p:cNvGraphicFramePr>
          <p:nvPr/>
        </p:nvGraphicFramePr>
        <p:xfrm>
          <a:off x="622355" y="3406319"/>
          <a:ext cx="7315200" cy="4114800"/>
        </p:xfrm>
        <a:graphic>
          <a:graphicData uri="http://schemas.openxmlformats.org/drawingml/2006/table">
            <a:tbl>
              <a:tblPr/>
              <a:tblGrid>
                <a:gridCol w="2438400"/>
                <a:gridCol w="2438400"/>
                <a:gridCol w="2438400"/>
              </a:tblGrid>
              <a:tr h="1028700">
                <a:tc>
                  <a:txBody>
                    <a:bodyPr anchor="t" rtlCol="false"/>
                    <a:lstStyle/>
                    <a:p>
                      <a:pPr algn="ctr">
                        <a:lnSpc>
                          <a:spcPts val="2799"/>
                        </a:lnSpc>
                        <a:defRPr/>
                      </a:pPr>
                      <a:r>
                        <a:rPr lang="en-US" sz="1999" b="true">
                          <a:solidFill>
                            <a:srgbClr val="0F4662"/>
                          </a:solidFill>
                          <a:latin typeface="Quicksand Bold"/>
                          <a:ea typeface="Quicksand Bold"/>
                          <a:cs typeface="Quicksand Bold"/>
                          <a:sym typeface="Quicksand Bold"/>
                        </a:rPr>
                        <a:t>Parameter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F4662"/>
                          </a:solidFill>
                          <a:latin typeface="Quicksand Bold"/>
                          <a:ea typeface="Quicksand Bold"/>
                          <a:cs typeface="Quicksand Bold"/>
                          <a:sym typeface="Quicksand Bold"/>
                        </a:rPr>
                        <a:t>Limit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2799"/>
                        </a:lnSpc>
                        <a:defRPr/>
                      </a:pPr>
                      <a:r>
                        <a:rPr lang="en-US" sz="1999" b="true">
                          <a:solidFill>
                            <a:srgbClr val="0F4662"/>
                          </a:solidFill>
                          <a:latin typeface="Quicksand Bold"/>
                          <a:ea typeface="Quicksand Bold"/>
                          <a:cs typeface="Quicksand Bold"/>
                          <a:sym typeface="Quicksand Bold"/>
                        </a:rPr>
                        <a:t>Status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8700">
                <a:tc>
                  <a:txBody>
                    <a:bodyPr anchor="t" rtlCol="false"/>
                    <a:lstStyle/>
                    <a:p>
                      <a:pPr algn="l">
                        <a:lnSpc>
                          <a:spcPts val="2659"/>
                        </a:lnSpc>
                        <a:defRPr/>
                      </a:pPr>
                      <a:r>
                        <a:rPr lang="en-US" sz="1899">
                          <a:solidFill>
                            <a:srgbClr val="0F4662"/>
                          </a:solidFill>
                          <a:latin typeface="Quicksand"/>
                          <a:ea typeface="Quicksand"/>
                          <a:cs typeface="Quicksand"/>
                          <a:sym typeface="Quicksand"/>
                        </a:rPr>
                        <a:t>BOD</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≤30 mg/L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 (Safe)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8700">
                <a:tc>
                  <a:txBody>
                    <a:bodyPr anchor="t" rtlCol="false"/>
                    <a:lstStyle/>
                    <a:p>
                      <a:pPr algn="l">
                        <a:lnSpc>
                          <a:spcPts val="2659"/>
                        </a:lnSpc>
                        <a:defRPr/>
                      </a:pPr>
                      <a:r>
                        <a:rPr lang="en-US" sz="1899">
                          <a:solidFill>
                            <a:srgbClr val="0F4662"/>
                          </a:solidFill>
                          <a:latin typeface="Quicksand"/>
                          <a:ea typeface="Quicksand"/>
                          <a:cs typeface="Quicksand"/>
                          <a:sym typeface="Quicksand"/>
                        </a:rPr>
                        <a:t>TDS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≤2100 mg/L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 (Monitor)</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8700">
                <a:tc>
                  <a:txBody>
                    <a:bodyPr anchor="t" rtlCol="false"/>
                    <a:lstStyle/>
                    <a:p>
                      <a:pPr algn="l">
                        <a:lnSpc>
                          <a:spcPts val="2659"/>
                        </a:lnSpc>
                        <a:defRPr/>
                      </a:pPr>
                      <a:r>
                        <a:rPr lang="en-US" sz="1899">
                          <a:solidFill>
                            <a:srgbClr val="0F4662"/>
                          </a:solidFill>
                          <a:latin typeface="Quicksand"/>
                          <a:ea typeface="Quicksand"/>
                          <a:cs typeface="Quicksand"/>
                          <a:sym typeface="Quicksand"/>
                        </a:rPr>
                        <a:t>pH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6.5–8.5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659"/>
                        </a:lnSpc>
                        <a:defRPr/>
                      </a:pPr>
                      <a:r>
                        <a:rPr lang="en-US" sz="1899">
                          <a:solidFill>
                            <a:srgbClr val="0F4662"/>
                          </a:solidFill>
                          <a:latin typeface="Quicksand"/>
                          <a:ea typeface="Quicksand"/>
                          <a:cs typeface="Quicksand"/>
                          <a:sym typeface="Quicksand"/>
                        </a:rPr>
                        <a:t>✅ (Safe)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8420701" y="3406319"/>
          <a:ext cx="7315200" cy="4133850"/>
        </p:xfrm>
        <a:graphic>
          <a:graphicData uri="http://schemas.openxmlformats.org/drawingml/2006/table">
            <a:tbl>
              <a:tblPr/>
              <a:tblGrid>
                <a:gridCol w="1828800"/>
                <a:gridCol w="1828800"/>
                <a:gridCol w="1828800"/>
                <a:gridCol w="1828800"/>
              </a:tblGrid>
              <a:tr h="1390738">
                <a:tc>
                  <a:txBody>
                    <a:bodyPr anchor="t" rtlCol="false"/>
                    <a:lstStyle/>
                    <a:p>
                      <a:pPr algn="ctr">
                        <a:lnSpc>
                          <a:spcPts val="3499"/>
                        </a:lnSpc>
                        <a:defRPr/>
                      </a:pPr>
                      <a:r>
                        <a:rPr lang="en-US" sz="2499" b="true">
                          <a:solidFill>
                            <a:srgbClr val="0F4662"/>
                          </a:solidFill>
                          <a:latin typeface="Quicksand Bold"/>
                          <a:ea typeface="Quicksand Bold"/>
                          <a:cs typeface="Quicksand Bold"/>
                          <a:sym typeface="Quicksand Bold"/>
                        </a:rPr>
                        <a:t>Chemical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F4662"/>
                          </a:solidFill>
                          <a:latin typeface="Quicksand Bold"/>
                          <a:ea typeface="Quicksand Bold"/>
                          <a:cs typeface="Quicksand Bold"/>
                          <a:sym typeface="Quicksand Bold"/>
                        </a:rPr>
                        <a:t>TWA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F4662"/>
                          </a:solidFill>
                          <a:latin typeface="Quicksand Bold"/>
                          <a:ea typeface="Quicksand Bold"/>
                          <a:cs typeface="Quicksand Bold"/>
                          <a:sym typeface="Quicksand Bold"/>
                        </a:rPr>
                        <a:t>STEL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b="true">
                          <a:solidFill>
                            <a:srgbClr val="0F4662"/>
                          </a:solidFill>
                          <a:latin typeface="Quicksand Bold"/>
                          <a:ea typeface="Quicksand Bold"/>
                          <a:cs typeface="Quicksand Bold"/>
                          <a:sym typeface="Quicksand Bold"/>
                        </a:rPr>
                        <a:t>Hazard Symbol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71556">
                <a:tc>
                  <a:txBody>
                    <a:bodyPr anchor="t" rtlCol="false"/>
                    <a:lstStyle/>
                    <a:p>
                      <a:pPr algn="l">
                        <a:lnSpc>
                          <a:spcPts val="3359"/>
                        </a:lnSpc>
                        <a:defRPr/>
                      </a:pPr>
                      <a:r>
                        <a:rPr lang="en-US" sz="2400">
                          <a:solidFill>
                            <a:srgbClr val="0F4662"/>
                          </a:solidFill>
                          <a:latin typeface="Quicksand"/>
                          <a:ea typeface="Quicksand"/>
                          <a:cs typeface="Quicksand"/>
                          <a:sym typeface="Quicksand"/>
                        </a:rPr>
                        <a:t>AEEA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F4662"/>
                          </a:solidFill>
                          <a:latin typeface="Quicksand"/>
                          <a:ea typeface="Quicksand"/>
                          <a:cs typeface="Quicksand"/>
                          <a:sym typeface="Quicksand"/>
                        </a:rPr>
                        <a:t>2 ppm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F4662"/>
                          </a:solidFill>
                          <a:latin typeface="Quicksand"/>
                          <a:ea typeface="Quicksand"/>
                          <a:cs typeface="Quicksand"/>
                          <a:sym typeface="Quicksand"/>
                        </a:rPr>
                        <a:t>4 ppm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F4662"/>
                          </a:solidFill>
                          <a:latin typeface="Quicksand"/>
                          <a:ea typeface="Quicksand"/>
                          <a:cs typeface="Quicksand"/>
                          <a:sym typeface="Quicksand"/>
                        </a:rPr>
                        <a:t>☠️ (Toxic)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71556">
                <a:tc>
                  <a:txBody>
                    <a:bodyPr anchor="t" rtlCol="false"/>
                    <a:lstStyle/>
                    <a:p>
                      <a:pPr algn="l">
                        <a:lnSpc>
                          <a:spcPts val="3359"/>
                        </a:lnSpc>
                        <a:defRPr/>
                      </a:pPr>
                      <a:r>
                        <a:rPr lang="en-US" sz="2400">
                          <a:solidFill>
                            <a:srgbClr val="0F4662"/>
                          </a:solidFill>
                          <a:latin typeface="Quicksand"/>
                          <a:ea typeface="Quicksand"/>
                          <a:cs typeface="Quicksand"/>
                          <a:sym typeface="Quicksand"/>
                        </a:rPr>
                        <a:t>NaCl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F4662"/>
                          </a:solidFill>
                          <a:latin typeface="Quicksand"/>
                          <a:ea typeface="Quicksand"/>
                          <a:cs typeface="Quicksand"/>
                          <a:sym typeface="Quicksand"/>
                        </a:rPr>
                        <a:t>Non-toxic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F4662"/>
                          </a:solidFill>
                          <a:latin typeface="Quicksand"/>
                          <a:ea typeface="Quicksand"/>
                          <a:cs typeface="Quicksand"/>
                          <a:sym typeface="Quicksand"/>
                        </a:rPr>
                        <a: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359"/>
                        </a:lnSpc>
                        <a:defRPr/>
                      </a:pPr>
                      <a:r>
                        <a:rPr lang="en-US" sz="2400">
                          <a:solidFill>
                            <a:srgbClr val="0F4662"/>
                          </a:solidFill>
                          <a:latin typeface="Quicksand"/>
                          <a:ea typeface="Quicksand"/>
                          <a:cs typeface="Quicksand"/>
                          <a:sym typeface="Quicksand"/>
                        </a:rPr>
                        <a:t>♻️ (Recycle)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252175" y="25036"/>
            <a:ext cx="15566903" cy="688974"/>
          </a:xfrm>
          <a:prstGeom prst="rect">
            <a:avLst/>
          </a:prstGeom>
        </p:spPr>
        <p:txBody>
          <a:bodyPr anchor="t" rtlCol="false" tIns="0" lIns="0" bIns="0" rIns="0">
            <a:spAutoFit/>
          </a:bodyPr>
          <a:lstStyle/>
          <a:p>
            <a:pPr algn="l" marL="863612" indent="-431806" lvl="1">
              <a:lnSpc>
                <a:spcPts val="5600"/>
              </a:lnSpc>
              <a:buFont typeface="Arial"/>
              <a:buChar char="•"/>
            </a:pPr>
            <a:r>
              <a:rPr lang="en-US" b="true" sz="4000" i="true">
                <a:solidFill>
                  <a:srgbClr val="0F4662"/>
                </a:solidFill>
                <a:latin typeface="Cormorant Garamond Bold Italics"/>
                <a:ea typeface="Cormorant Garamond Bold Italics"/>
                <a:cs typeface="Cormorant Garamond Bold Italics"/>
                <a:sym typeface="Cormorant Garamond Bold Italics"/>
              </a:rPr>
              <a:t>Key Insights</a:t>
            </a:r>
          </a:p>
        </p:txBody>
      </p:sp>
      <p:sp>
        <p:nvSpPr>
          <p:cNvPr name="TextBox 8" id="8"/>
          <p:cNvSpPr txBox="true"/>
          <p:nvPr/>
        </p:nvSpPr>
        <p:spPr>
          <a:xfrm rot="0">
            <a:off x="0" y="942975"/>
            <a:ext cx="15875111" cy="1718151"/>
          </a:xfrm>
          <a:prstGeom prst="rect">
            <a:avLst/>
          </a:prstGeom>
        </p:spPr>
        <p:txBody>
          <a:bodyPr anchor="t" rtlCol="false" tIns="0" lIns="0" bIns="0" rIns="0">
            <a:spAutoFit/>
          </a:bodyPr>
          <a:lstStyle/>
          <a:p>
            <a:pPr algn="l" marL="697628" indent="-348814" lvl="1">
              <a:lnSpc>
                <a:spcPts val="4523"/>
              </a:lnSpc>
              <a:buAutoNum type="arabicPeriod" startAt="1"/>
            </a:pPr>
            <a:r>
              <a:rPr lang="en-US" sz="3231">
                <a:solidFill>
                  <a:srgbClr val="0F4662"/>
                </a:solidFill>
                <a:latin typeface="Roboto"/>
                <a:ea typeface="Roboto"/>
                <a:cs typeface="Roboto"/>
                <a:sym typeface="Roboto"/>
              </a:rPr>
              <a:t>ZLD Achievable: Full water reuse &amp; NaCl recovery align with sustainability goals.</a:t>
            </a:r>
          </a:p>
          <a:p>
            <a:pPr algn="l" marL="697628" indent="-348814" lvl="1">
              <a:lnSpc>
                <a:spcPts val="4523"/>
              </a:lnSpc>
              <a:buAutoNum type="arabicPeriod" startAt="1"/>
            </a:pPr>
            <a:r>
              <a:rPr lang="en-US" sz="3231">
                <a:solidFill>
                  <a:srgbClr val="0F4662"/>
                </a:solidFill>
                <a:latin typeface="Roboto"/>
                <a:ea typeface="Roboto"/>
                <a:cs typeface="Roboto"/>
                <a:sym typeface="Roboto"/>
              </a:rPr>
              <a:t>Strict Compliance Needed: BOD/COD/TDS limits critical for water disposal.</a:t>
            </a:r>
          </a:p>
          <a:p>
            <a:pPr algn="l" marL="697628" indent="-348814" lvl="1">
              <a:lnSpc>
                <a:spcPts val="4523"/>
              </a:lnSpc>
              <a:buAutoNum type="arabicPeriod" startAt="1"/>
            </a:pPr>
            <a:r>
              <a:rPr lang="en-US" sz="3231">
                <a:solidFill>
                  <a:srgbClr val="0F4662"/>
                </a:solidFill>
                <a:latin typeface="Roboto"/>
                <a:ea typeface="Roboto"/>
                <a:cs typeface="Roboto"/>
                <a:sym typeface="Roboto"/>
              </a:rPr>
              <a:t>Safety First: AEEA and Sodium Monochloroacetate require strict exposure controls.</a:t>
            </a:r>
          </a:p>
        </p:txBody>
      </p:sp>
      <p:sp>
        <p:nvSpPr>
          <p:cNvPr name="TextBox 9" id="9"/>
          <p:cNvSpPr txBox="true"/>
          <p:nvPr/>
        </p:nvSpPr>
        <p:spPr>
          <a:xfrm rot="0">
            <a:off x="2080822" y="7778294"/>
            <a:ext cx="4840010" cy="448310"/>
          </a:xfrm>
          <a:prstGeom prst="rect">
            <a:avLst/>
          </a:prstGeom>
        </p:spPr>
        <p:txBody>
          <a:bodyPr anchor="t" rtlCol="false" tIns="0" lIns="0" bIns="0" rIns="0">
            <a:spAutoFit/>
          </a:bodyPr>
          <a:lstStyle/>
          <a:p>
            <a:pPr algn="ctr">
              <a:lnSpc>
                <a:spcPts val="3639"/>
              </a:lnSpc>
              <a:spcBef>
                <a:spcPct val="0"/>
              </a:spcBef>
            </a:pPr>
            <a:r>
              <a:rPr lang="en-US" b="true" sz="2599" i="true">
                <a:solidFill>
                  <a:srgbClr val="0F4662"/>
                </a:solidFill>
                <a:latin typeface="Roboto Bold Italics"/>
                <a:ea typeface="Roboto Bold Italics"/>
                <a:cs typeface="Roboto Bold Italics"/>
                <a:sym typeface="Roboto Bold Italics"/>
              </a:rPr>
              <a:t>Regulatory Compliance Snapshot</a:t>
            </a:r>
          </a:p>
        </p:txBody>
      </p:sp>
      <p:sp>
        <p:nvSpPr>
          <p:cNvPr name="TextBox 10" id="10"/>
          <p:cNvSpPr txBox="true"/>
          <p:nvPr/>
        </p:nvSpPr>
        <p:spPr>
          <a:xfrm rot="0">
            <a:off x="10935540" y="7778294"/>
            <a:ext cx="2285524" cy="448310"/>
          </a:xfrm>
          <a:prstGeom prst="rect">
            <a:avLst/>
          </a:prstGeom>
        </p:spPr>
        <p:txBody>
          <a:bodyPr anchor="t" rtlCol="false" tIns="0" lIns="0" bIns="0" rIns="0">
            <a:spAutoFit/>
          </a:bodyPr>
          <a:lstStyle/>
          <a:p>
            <a:pPr algn="ctr">
              <a:lnSpc>
                <a:spcPts val="3639"/>
              </a:lnSpc>
              <a:spcBef>
                <a:spcPct val="0"/>
              </a:spcBef>
            </a:pPr>
            <a:r>
              <a:rPr lang="en-US" b="true" sz="2599" i="true">
                <a:solidFill>
                  <a:srgbClr val="0F4662"/>
                </a:solidFill>
                <a:latin typeface="Roboto Bold Italics"/>
                <a:ea typeface="Roboto Bold Italics"/>
                <a:cs typeface="Roboto Bold Italics"/>
                <a:sym typeface="Roboto Bold Italics"/>
              </a:rPr>
              <a:t>Safety heatmap</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47</a:t>
            </a:r>
          </a:p>
        </p:txBody>
      </p:sp>
      <p:sp>
        <p:nvSpPr>
          <p:cNvPr name="Freeform 12" id="12"/>
          <p:cNvSpPr/>
          <p:nvPr/>
        </p:nvSpPr>
        <p:spPr>
          <a:xfrm flipH="false" flipV="false" rot="0">
            <a:off x="13634730" y="287435"/>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48</a:t>
            </a:r>
          </a:p>
        </p:txBody>
      </p:sp>
      <p:sp>
        <p:nvSpPr>
          <p:cNvPr name="TextBox 3" id="3"/>
          <p:cNvSpPr txBox="true"/>
          <p:nvPr/>
        </p:nvSpPr>
        <p:spPr>
          <a:xfrm rot="0">
            <a:off x="1217426" y="82551"/>
            <a:ext cx="15875111" cy="946149"/>
          </a:xfrm>
          <a:prstGeom prst="rect">
            <a:avLst/>
          </a:prstGeom>
        </p:spPr>
        <p:txBody>
          <a:bodyPr anchor="t" rtlCol="false" tIns="0" lIns="0" bIns="0" rIns="0">
            <a:spAutoFit/>
          </a:bodyPr>
          <a:lstStyle/>
          <a:p>
            <a:pPr algn="ctr" marL="0" indent="0" lvl="0">
              <a:lnSpc>
                <a:spcPts val="7700"/>
              </a:lnSpc>
              <a:spcBef>
                <a:spcPct val="0"/>
              </a:spcBef>
            </a:pPr>
            <a:r>
              <a:rPr lang="en-US" b="true" sz="5500" i="true">
                <a:solidFill>
                  <a:srgbClr val="0F4662"/>
                </a:solidFill>
                <a:latin typeface="Cormorant Garamond Bold Italics"/>
                <a:ea typeface="Cormorant Garamond Bold Italics"/>
                <a:cs typeface="Cormorant Garamond Bold Italics"/>
                <a:sym typeface="Cormorant Garamond Bold Italics"/>
              </a:rPr>
              <a:t>Malathion Production (C₁₀H₁₉O₆PS₂)</a:t>
            </a:r>
          </a:p>
        </p:txBody>
      </p:sp>
      <p:sp>
        <p:nvSpPr>
          <p:cNvPr name="TextBox 4" id="4"/>
          <p:cNvSpPr txBox="true"/>
          <p:nvPr/>
        </p:nvSpPr>
        <p:spPr>
          <a:xfrm rot="0">
            <a:off x="1226951" y="1334173"/>
            <a:ext cx="15566903" cy="8561068"/>
          </a:xfrm>
          <a:prstGeom prst="rect">
            <a:avLst/>
          </a:prstGeom>
        </p:spPr>
        <p:txBody>
          <a:bodyPr anchor="t" rtlCol="false" tIns="0" lIns="0" bIns="0" rIns="0">
            <a:spAutoFit/>
          </a:bodyPr>
          <a:lstStyle/>
          <a:p>
            <a:pPr algn="l">
              <a:lnSpc>
                <a:spcPts val="3780"/>
              </a:lnSpc>
            </a:pPr>
            <a:r>
              <a:rPr lang="en-US" b="true" sz="2700" i="true">
                <a:solidFill>
                  <a:srgbClr val="0F4662"/>
                </a:solidFill>
                <a:latin typeface="Roboto Bold Italics"/>
                <a:ea typeface="Roboto Bold Italics"/>
                <a:cs typeface="Roboto Bold Italics"/>
                <a:sym typeface="Roboto Bold Italics"/>
              </a:rPr>
              <a:t>Main Waste Streams:</a:t>
            </a:r>
          </a:p>
          <a:p>
            <a:pPr algn="l" marL="582949" indent="-291475" lvl="1">
              <a:lnSpc>
                <a:spcPts val="3780"/>
              </a:lnSpc>
              <a:buFont typeface="Arial"/>
              <a:buChar char="•"/>
            </a:pPr>
            <a:r>
              <a:rPr lang="en-US" b="true" sz="2700" strike="noStrike" u="none">
                <a:solidFill>
                  <a:srgbClr val="0F4662"/>
                </a:solidFill>
                <a:latin typeface="Roboto Bold"/>
                <a:ea typeface="Roboto Bold"/>
                <a:cs typeface="Roboto Bold"/>
                <a:sym typeface="Roboto Bold"/>
              </a:rPr>
              <a:t>Aq</a:t>
            </a:r>
            <a:r>
              <a:rPr lang="en-US" b="true" sz="2700" strike="noStrike" u="none">
                <a:solidFill>
                  <a:srgbClr val="0F4662"/>
                </a:solidFill>
                <a:latin typeface="Roboto Bold"/>
                <a:ea typeface="Roboto Bold"/>
                <a:cs typeface="Roboto Bold"/>
                <a:sym typeface="Roboto Bold"/>
              </a:rPr>
              <a:t>ueous Waste: </a:t>
            </a:r>
            <a:r>
              <a:rPr lang="en-US" sz="2700" strike="noStrike" u="none">
                <a:solidFill>
                  <a:srgbClr val="0F4662"/>
                </a:solidFill>
                <a:latin typeface="Roboto"/>
                <a:ea typeface="Roboto"/>
                <a:cs typeface="Roboto"/>
                <a:sym typeface="Roboto"/>
              </a:rPr>
              <a:t>~250–400 kg (neutralization salts, water byproducts)</a:t>
            </a:r>
          </a:p>
          <a:p>
            <a:pPr algn="l" marL="582949" indent="-291475" lvl="1">
              <a:lnSpc>
                <a:spcPts val="3780"/>
              </a:lnSpc>
              <a:buFont typeface="Arial"/>
              <a:buChar char="•"/>
            </a:pPr>
            <a:r>
              <a:rPr lang="en-US" b="true" sz="2700" strike="noStrike" u="none">
                <a:solidFill>
                  <a:srgbClr val="0F4662"/>
                </a:solidFill>
                <a:latin typeface="Roboto Bold"/>
                <a:ea typeface="Roboto Bold"/>
                <a:cs typeface="Roboto Bold"/>
                <a:sym typeface="Roboto Bold"/>
              </a:rPr>
              <a:t>Solvent Residues: </a:t>
            </a:r>
            <a:r>
              <a:rPr lang="en-US" sz="2700" strike="noStrike" u="none">
                <a:solidFill>
                  <a:srgbClr val="0F4662"/>
                </a:solidFill>
                <a:latin typeface="Roboto"/>
                <a:ea typeface="Roboto"/>
                <a:cs typeface="Roboto"/>
                <a:sym typeface="Roboto"/>
              </a:rPr>
              <a:t>~50–75 kg (Toluene, Xylene, Hexane, DCM losses)</a:t>
            </a:r>
          </a:p>
          <a:p>
            <a:pPr algn="l" marL="582949" indent="-291475" lvl="1">
              <a:lnSpc>
                <a:spcPts val="3780"/>
              </a:lnSpc>
              <a:buFont typeface="Arial"/>
              <a:buChar char="•"/>
            </a:pPr>
            <a:r>
              <a:rPr lang="en-US" b="true" sz="2700" strike="noStrike" u="none">
                <a:solidFill>
                  <a:srgbClr val="0F4662"/>
                </a:solidFill>
                <a:latin typeface="Roboto Bold"/>
                <a:ea typeface="Roboto Bold"/>
                <a:cs typeface="Roboto Bold"/>
                <a:sym typeface="Roboto Bold"/>
              </a:rPr>
              <a:t>Sol</a:t>
            </a:r>
            <a:r>
              <a:rPr lang="en-US" b="true" sz="2700" strike="noStrike" u="none">
                <a:solidFill>
                  <a:srgbClr val="0F4662"/>
                </a:solidFill>
                <a:latin typeface="Roboto Bold"/>
                <a:ea typeface="Roboto Bold"/>
                <a:cs typeface="Roboto Bold"/>
                <a:sym typeface="Roboto Bold"/>
              </a:rPr>
              <a:t>id Residues: </a:t>
            </a:r>
            <a:r>
              <a:rPr lang="en-US" sz="2700" strike="noStrike" u="none">
                <a:solidFill>
                  <a:srgbClr val="0F4662"/>
                </a:solidFill>
                <a:latin typeface="Roboto"/>
                <a:ea typeface="Roboto"/>
                <a:cs typeface="Roboto"/>
                <a:sym typeface="Roboto"/>
              </a:rPr>
              <a:t>~20 kg unreacted materials, P₂S₅ sludge</a:t>
            </a:r>
          </a:p>
          <a:p>
            <a:pPr algn="l" marL="582949" indent="-291475" lvl="1">
              <a:lnSpc>
                <a:spcPts val="3780"/>
              </a:lnSpc>
              <a:buFont typeface="Arial"/>
              <a:buChar char="•"/>
            </a:pPr>
            <a:r>
              <a:rPr lang="en-US" b="true" sz="2700" strike="noStrike" u="none">
                <a:solidFill>
                  <a:srgbClr val="0F4662"/>
                </a:solidFill>
                <a:latin typeface="Roboto Bold"/>
                <a:ea typeface="Roboto Bold"/>
                <a:cs typeface="Roboto Bold"/>
                <a:sym typeface="Roboto Bold"/>
              </a:rPr>
              <a:t>Gaseous Waste: </a:t>
            </a:r>
            <a:r>
              <a:rPr lang="en-US" sz="2700" strike="noStrike" u="none">
                <a:solidFill>
                  <a:srgbClr val="0F4662"/>
                </a:solidFill>
                <a:latin typeface="Roboto"/>
                <a:ea typeface="Roboto"/>
                <a:cs typeface="Roboto"/>
                <a:sym typeface="Roboto"/>
              </a:rPr>
              <a:t>~33 kg H₂S (after scrubbing)</a:t>
            </a:r>
          </a:p>
          <a:p>
            <a:pPr algn="l">
              <a:lnSpc>
                <a:spcPts val="3780"/>
              </a:lnSpc>
            </a:pPr>
          </a:p>
          <a:p>
            <a:pPr algn="l">
              <a:lnSpc>
                <a:spcPts val="3780"/>
              </a:lnSpc>
            </a:pPr>
            <a:r>
              <a:rPr lang="en-US" b="true" sz="2700" i="true">
                <a:solidFill>
                  <a:srgbClr val="0F4662"/>
                </a:solidFill>
                <a:latin typeface="Roboto Bold Italics"/>
                <a:ea typeface="Roboto Bold Italics"/>
                <a:cs typeface="Roboto Bold Italics"/>
                <a:sym typeface="Roboto Bold Italics"/>
              </a:rPr>
              <a:t>Regulatory Limits </a:t>
            </a:r>
            <a:r>
              <a:rPr lang="en-US" b="true" sz="2700" i="true">
                <a:solidFill>
                  <a:srgbClr val="0F4662"/>
                </a:solidFill>
                <a:latin typeface="Roboto Bold Italics"/>
                <a:ea typeface="Roboto Bold Italics"/>
                <a:cs typeface="Roboto Bold Italics"/>
                <a:sym typeface="Roboto Bold Italics"/>
              </a:rPr>
              <a:t>(CPCB)</a:t>
            </a:r>
            <a:r>
              <a:rPr lang="en-US" b="true" sz="2700" i="true" strike="noStrike" u="none">
                <a:solidFill>
                  <a:srgbClr val="0F4662"/>
                </a:solidFill>
                <a:latin typeface="Roboto Bold Italics"/>
                <a:ea typeface="Roboto Bold Italics"/>
                <a:cs typeface="Roboto Bold Italics"/>
                <a:sym typeface="Roboto Bold Italics"/>
              </a:rPr>
              <a:t>:</a:t>
            </a:r>
          </a:p>
          <a:p>
            <a:pPr algn="l" marL="582949" indent="-291475" lvl="1">
              <a:lnSpc>
                <a:spcPts val="3780"/>
              </a:lnSpc>
              <a:buFont typeface="Arial"/>
              <a:buChar char="•"/>
            </a:pPr>
            <a:r>
              <a:rPr lang="en-US" b="true" sz="2700" strike="noStrike" u="none">
                <a:solidFill>
                  <a:srgbClr val="0F4662"/>
                </a:solidFill>
                <a:latin typeface="Roboto Bold"/>
                <a:ea typeface="Roboto Bold"/>
                <a:cs typeface="Roboto Bold"/>
                <a:sym typeface="Roboto Bold"/>
              </a:rPr>
              <a:t>H₂</a:t>
            </a:r>
            <a:r>
              <a:rPr lang="en-US" b="true" sz="2700">
                <a:solidFill>
                  <a:srgbClr val="0F4662"/>
                </a:solidFill>
                <a:latin typeface="Roboto Bold"/>
                <a:ea typeface="Roboto Bold"/>
                <a:cs typeface="Roboto Bold"/>
                <a:sym typeface="Roboto Bold"/>
              </a:rPr>
              <a:t>S Gas</a:t>
            </a:r>
            <a:r>
              <a:rPr lang="en-US" sz="2700" strike="noStrike" u="none">
                <a:solidFill>
                  <a:srgbClr val="0F4662"/>
                </a:solidFill>
                <a:latin typeface="Roboto"/>
                <a:ea typeface="Roboto"/>
                <a:cs typeface="Roboto"/>
                <a:sym typeface="Roboto"/>
              </a:rPr>
              <a:t>:</a:t>
            </a:r>
            <a:r>
              <a:rPr lang="en-US" sz="2700">
                <a:solidFill>
                  <a:srgbClr val="0F4662"/>
                </a:solidFill>
                <a:latin typeface="Roboto"/>
                <a:ea typeface="Roboto"/>
                <a:cs typeface="Roboto"/>
                <a:sym typeface="Roboto"/>
              </a:rPr>
              <a:t> ≤</a:t>
            </a:r>
            <a:r>
              <a:rPr lang="en-US" sz="2700" strike="noStrike" u="none">
                <a:solidFill>
                  <a:srgbClr val="0F4662"/>
                </a:solidFill>
                <a:latin typeface="Roboto"/>
                <a:ea typeface="Roboto"/>
                <a:cs typeface="Roboto"/>
                <a:sym typeface="Roboto"/>
              </a:rPr>
              <a:t>5</a:t>
            </a:r>
            <a:r>
              <a:rPr lang="en-US" sz="2700">
                <a:solidFill>
                  <a:srgbClr val="0F4662"/>
                </a:solidFill>
                <a:latin typeface="Roboto"/>
                <a:ea typeface="Roboto"/>
                <a:cs typeface="Roboto"/>
                <a:sym typeface="Roboto"/>
              </a:rPr>
              <a:t> mg/</a:t>
            </a:r>
            <a:r>
              <a:rPr lang="en-US" sz="2700" strike="noStrike" u="none">
                <a:solidFill>
                  <a:srgbClr val="0F4662"/>
                </a:solidFill>
                <a:latin typeface="Roboto"/>
                <a:ea typeface="Roboto"/>
                <a:cs typeface="Roboto"/>
                <a:sym typeface="Roboto"/>
              </a:rPr>
              <a:t>N</a:t>
            </a:r>
            <a:r>
              <a:rPr lang="en-US" sz="2700">
                <a:solidFill>
                  <a:srgbClr val="0F4662"/>
                </a:solidFill>
                <a:latin typeface="Roboto"/>
                <a:ea typeface="Roboto"/>
                <a:cs typeface="Roboto"/>
                <a:sym typeface="Roboto"/>
              </a:rPr>
              <a:t>m</a:t>
            </a:r>
            <a:r>
              <a:rPr lang="en-US" sz="2700" strike="noStrike" u="none">
                <a:solidFill>
                  <a:srgbClr val="0F4662"/>
                </a:solidFill>
                <a:latin typeface="Roboto"/>
                <a:ea typeface="Roboto"/>
                <a:cs typeface="Roboto"/>
                <a:sym typeface="Roboto"/>
              </a:rPr>
              <a:t>³</a:t>
            </a:r>
            <a:r>
              <a:rPr lang="en-US" sz="2700">
                <a:solidFill>
                  <a:srgbClr val="0F4662"/>
                </a:solidFill>
                <a:latin typeface="Roboto"/>
                <a:ea typeface="Roboto"/>
                <a:cs typeface="Roboto"/>
                <a:sym typeface="Roboto"/>
              </a:rPr>
              <a:t> (m</a:t>
            </a:r>
            <a:r>
              <a:rPr lang="en-US" sz="2700" strike="noStrike" u="none">
                <a:solidFill>
                  <a:srgbClr val="0F4662"/>
                </a:solidFill>
                <a:latin typeface="Roboto"/>
                <a:ea typeface="Roboto"/>
                <a:cs typeface="Roboto"/>
                <a:sym typeface="Roboto"/>
              </a:rPr>
              <a:t>us</a:t>
            </a:r>
            <a:r>
              <a:rPr lang="en-US" sz="2700">
                <a:solidFill>
                  <a:srgbClr val="0F4662"/>
                </a:solidFill>
                <a:latin typeface="Roboto"/>
                <a:ea typeface="Roboto"/>
                <a:cs typeface="Roboto"/>
                <a:sym typeface="Roboto"/>
              </a:rPr>
              <a:t>t </a:t>
            </a:r>
            <a:r>
              <a:rPr lang="en-US" sz="2700" strike="noStrike" u="none">
                <a:solidFill>
                  <a:srgbClr val="0F4662"/>
                </a:solidFill>
                <a:latin typeface="Roboto"/>
                <a:ea typeface="Roboto"/>
                <a:cs typeface="Roboto"/>
                <a:sym typeface="Roboto"/>
              </a:rPr>
              <a:t>s</a:t>
            </a:r>
            <a:r>
              <a:rPr lang="en-US" sz="2700">
                <a:solidFill>
                  <a:srgbClr val="0F4662"/>
                </a:solidFill>
                <a:latin typeface="Roboto"/>
                <a:ea typeface="Roboto"/>
                <a:cs typeface="Roboto"/>
                <a:sym typeface="Roboto"/>
              </a:rPr>
              <a:t>cr</a:t>
            </a:r>
            <a:r>
              <a:rPr lang="en-US" sz="2700" strike="noStrike" u="none">
                <a:solidFill>
                  <a:srgbClr val="0F4662"/>
                </a:solidFill>
                <a:latin typeface="Roboto"/>
                <a:ea typeface="Roboto"/>
                <a:cs typeface="Roboto"/>
                <a:sym typeface="Roboto"/>
              </a:rPr>
              <a:t>ub</a:t>
            </a:r>
            <a:r>
              <a:rPr lang="en-US" sz="2700">
                <a:solidFill>
                  <a:srgbClr val="0F4662"/>
                </a:solidFill>
                <a:latin typeface="Roboto"/>
                <a:ea typeface="Roboto"/>
                <a:cs typeface="Roboto"/>
                <a:sym typeface="Roboto"/>
              </a:rPr>
              <a:t> </a:t>
            </a:r>
            <a:r>
              <a:rPr lang="en-US" sz="2700" strike="noStrike" u="none">
                <a:solidFill>
                  <a:srgbClr val="0F4662"/>
                </a:solidFill>
                <a:latin typeface="Roboto"/>
                <a:ea typeface="Roboto"/>
                <a:cs typeface="Roboto"/>
                <a:sym typeface="Roboto"/>
              </a:rPr>
              <a:t>w</a:t>
            </a:r>
            <a:r>
              <a:rPr lang="en-US" sz="2700">
                <a:solidFill>
                  <a:srgbClr val="0F4662"/>
                </a:solidFill>
                <a:latin typeface="Roboto"/>
                <a:ea typeface="Roboto"/>
                <a:cs typeface="Roboto"/>
                <a:sym typeface="Roboto"/>
              </a:rPr>
              <a:t>it</a:t>
            </a:r>
            <a:r>
              <a:rPr lang="en-US" sz="2700" strike="noStrike" u="none">
                <a:solidFill>
                  <a:srgbClr val="0F4662"/>
                </a:solidFill>
                <a:latin typeface="Roboto"/>
                <a:ea typeface="Roboto"/>
                <a:cs typeface="Roboto"/>
                <a:sym typeface="Roboto"/>
              </a:rPr>
              <a:t>h</a:t>
            </a:r>
            <a:r>
              <a:rPr lang="en-US" sz="2700">
                <a:solidFill>
                  <a:srgbClr val="0F4662"/>
                </a:solidFill>
                <a:latin typeface="Roboto"/>
                <a:ea typeface="Roboto"/>
                <a:cs typeface="Roboto"/>
                <a:sym typeface="Roboto"/>
              </a:rPr>
              <a:t> </a:t>
            </a:r>
            <a:r>
              <a:rPr lang="en-US" sz="2700" strike="noStrike" u="none">
                <a:solidFill>
                  <a:srgbClr val="0F4662"/>
                </a:solidFill>
                <a:latin typeface="Roboto"/>
                <a:ea typeface="Roboto"/>
                <a:cs typeface="Roboto"/>
                <a:sym typeface="Roboto"/>
              </a:rPr>
              <a:t>N</a:t>
            </a:r>
            <a:r>
              <a:rPr lang="en-US" sz="2700">
                <a:solidFill>
                  <a:srgbClr val="0F4662"/>
                </a:solidFill>
                <a:latin typeface="Roboto"/>
                <a:ea typeface="Roboto"/>
                <a:cs typeface="Roboto"/>
                <a:sym typeface="Roboto"/>
              </a:rPr>
              <a:t>aO</a:t>
            </a:r>
            <a:r>
              <a:rPr lang="en-US" sz="2700" strike="noStrike" u="none">
                <a:solidFill>
                  <a:srgbClr val="0F4662"/>
                </a:solidFill>
                <a:latin typeface="Roboto"/>
                <a:ea typeface="Roboto"/>
                <a:cs typeface="Roboto"/>
                <a:sym typeface="Roboto"/>
              </a:rPr>
              <a:t>H</a:t>
            </a:r>
            <a:r>
              <a:rPr lang="en-US" sz="2700">
                <a:solidFill>
                  <a:srgbClr val="0F4662"/>
                </a:solidFill>
                <a:latin typeface="Roboto"/>
                <a:ea typeface="Roboto"/>
                <a:cs typeface="Roboto"/>
                <a:sym typeface="Roboto"/>
              </a:rPr>
              <a:t>)</a:t>
            </a:r>
          </a:p>
          <a:p>
            <a:pPr algn="l" marL="582949" indent="-291475" lvl="1">
              <a:lnSpc>
                <a:spcPts val="3780"/>
              </a:lnSpc>
              <a:buFont typeface="Arial"/>
              <a:buChar char="•"/>
            </a:pPr>
            <a:r>
              <a:rPr lang="en-US" b="true" sz="2700" strike="noStrike" u="none">
                <a:solidFill>
                  <a:srgbClr val="0F4662"/>
                </a:solidFill>
                <a:latin typeface="Roboto Bold"/>
                <a:ea typeface="Roboto Bold"/>
                <a:cs typeface="Roboto Bold"/>
                <a:sym typeface="Roboto Bold"/>
              </a:rPr>
              <a:t>Ac</a:t>
            </a:r>
            <a:r>
              <a:rPr lang="en-US" b="true" sz="2700">
                <a:solidFill>
                  <a:srgbClr val="0F4662"/>
                </a:solidFill>
                <a:latin typeface="Roboto Bold"/>
                <a:ea typeface="Roboto Bold"/>
                <a:cs typeface="Roboto Bold"/>
                <a:sym typeface="Roboto Bold"/>
              </a:rPr>
              <a:t>idi</a:t>
            </a:r>
            <a:r>
              <a:rPr lang="en-US" b="true" sz="2700" strike="noStrike" u="none">
                <a:solidFill>
                  <a:srgbClr val="0F4662"/>
                </a:solidFill>
                <a:latin typeface="Roboto Bold"/>
                <a:ea typeface="Roboto Bold"/>
                <a:cs typeface="Roboto Bold"/>
                <a:sym typeface="Roboto Bold"/>
              </a:rPr>
              <a:t>c/B</a:t>
            </a:r>
            <a:r>
              <a:rPr lang="en-US" b="true" sz="2700">
                <a:solidFill>
                  <a:srgbClr val="0F4662"/>
                </a:solidFill>
                <a:latin typeface="Roboto Bold"/>
                <a:ea typeface="Roboto Bold"/>
                <a:cs typeface="Roboto Bold"/>
                <a:sym typeface="Roboto Bold"/>
              </a:rPr>
              <a:t>as</a:t>
            </a:r>
            <a:r>
              <a:rPr lang="en-US" b="true" sz="2700" strike="noStrike" u="none">
                <a:solidFill>
                  <a:srgbClr val="0F4662"/>
                </a:solidFill>
                <a:latin typeface="Roboto Bold"/>
                <a:ea typeface="Roboto Bold"/>
                <a:cs typeface="Roboto Bold"/>
                <a:sym typeface="Roboto Bold"/>
              </a:rPr>
              <a:t>ic</a:t>
            </a:r>
            <a:r>
              <a:rPr lang="en-US" b="true" sz="2700">
                <a:solidFill>
                  <a:srgbClr val="0F4662"/>
                </a:solidFill>
                <a:latin typeface="Roboto Bold"/>
                <a:ea typeface="Roboto Bold"/>
                <a:cs typeface="Roboto Bold"/>
                <a:sym typeface="Roboto Bold"/>
              </a:rPr>
              <a:t> </a:t>
            </a:r>
            <a:r>
              <a:rPr lang="en-US" b="true" sz="2700" strike="noStrike" u="none">
                <a:solidFill>
                  <a:srgbClr val="0F4662"/>
                </a:solidFill>
                <a:latin typeface="Roboto Bold"/>
                <a:ea typeface="Roboto Bold"/>
                <a:cs typeface="Roboto Bold"/>
                <a:sym typeface="Roboto Bold"/>
              </a:rPr>
              <a:t>W</a:t>
            </a:r>
            <a:r>
              <a:rPr lang="en-US" b="true" sz="2700">
                <a:solidFill>
                  <a:srgbClr val="0F4662"/>
                </a:solidFill>
                <a:latin typeface="Roboto Bold"/>
                <a:ea typeface="Roboto Bold"/>
                <a:cs typeface="Roboto Bold"/>
                <a:sym typeface="Roboto Bold"/>
              </a:rPr>
              <a:t>a</a:t>
            </a:r>
            <a:r>
              <a:rPr lang="en-US" b="true" sz="2700" strike="noStrike" u="none">
                <a:solidFill>
                  <a:srgbClr val="0F4662"/>
                </a:solidFill>
                <a:latin typeface="Roboto Bold"/>
                <a:ea typeface="Roboto Bold"/>
                <a:cs typeface="Roboto Bold"/>
                <a:sym typeface="Roboto Bold"/>
              </a:rPr>
              <a:t>s</a:t>
            </a:r>
            <a:r>
              <a:rPr lang="en-US" b="true" sz="2700">
                <a:solidFill>
                  <a:srgbClr val="0F4662"/>
                </a:solidFill>
                <a:latin typeface="Roboto Bold"/>
                <a:ea typeface="Roboto Bold"/>
                <a:cs typeface="Roboto Bold"/>
                <a:sym typeface="Roboto Bold"/>
              </a:rPr>
              <a:t>te</a:t>
            </a:r>
            <a:r>
              <a:rPr lang="en-US" sz="2700">
                <a:solidFill>
                  <a:srgbClr val="0F4662"/>
                </a:solidFill>
                <a:latin typeface="Roboto"/>
                <a:ea typeface="Roboto"/>
                <a:cs typeface="Roboto"/>
                <a:sym typeface="Roboto"/>
              </a:rPr>
              <a:t>:</a:t>
            </a:r>
            <a:r>
              <a:rPr lang="en-US" sz="2700" strike="noStrike" u="none">
                <a:solidFill>
                  <a:srgbClr val="0F4662"/>
                </a:solidFill>
                <a:latin typeface="Roboto"/>
                <a:ea typeface="Roboto"/>
                <a:cs typeface="Roboto"/>
                <a:sym typeface="Roboto"/>
              </a:rPr>
              <a:t> pH 6.5–8.5, </a:t>
            </a:r>
            <a:r>
              <a:rPr lang="en-US" sz="2700">
                <a:solidFill>
                  <a:srgbClr val="0F4662"/>
                </a:solidFill>
                <a:latin typeface="Roboto"/>
                <a:ea typeface="Roboto"/>
                <a:cs typeface="Roboto"/>
                <a:sym typeface="Roboto"/>
              </a:rPr>
              <a:t>TDS ≤2</a:t>
            </a:r>
            <a:r>
              <a:rPr lang="en-US" sz="2700" strike="noStrike" u="none">
                <a:solidFill>
                  <a:srgbClr val="0F4662"/>
                </a:solidFill>
                <a:latin typeface="Roboto"/>
                <a:ea typeface="Roboto"/>
                <a:cs typeface="Roboto"/>
                <a:sym typeface="Roboto"/>
              </a:rPr>
              <a:t>,</a:t>
            </a:r>
            <a:r>
              <a:rPr lang="en-US" sz="2700">
                <a:solidFill>
                  <a:srgbClr val="0F4662"/>
                </a:solidFill>
                <a:latin typeface="Roboto"/>
                <a:ea typeface="Roboto"/>
                <a:cs typeface="Roboto"/>
                <a:sym typeface="Roboto"/>
              </a:rPr>
              <a:t>100 mg/L</a:t>
            </a:r>
          </a:p>
          <a:p>
            <a:pPr algn="l" marL="582949" indent="-291475" lvl="1">
              <a:lnSpc>
                <a:spcPts val="3780"/>
              </a:lnSpc>
              <a:buFont typeface="Arial"/>
              <a:buChar char="•"/>
            </a:pPr>
            <a:r>
              <a:rPr lang="en-US" b="true" sz="2700">
                <a:solidFill>
                  <a:srgbClr val="0F4662"/>
                </a:solidFill>
                <a:latin typeface="Roboto Bold"/>
                <a:ea typeface="Roboto Bold"/>
                <a:cs typeface="Roboto Bold"/>
                <a:sym typeface="Roboto Bold"/>
              </a:rPr>
              <a:t>So</a:t>
            </a:r>
            <a:r>
              <a:rPr lang="en-US" b="true" sz="2700" strike="noStrike" u="none">
                <a:solidFill>
                  <a:srgbClr val="0F4662"/>
                </a:solidFill>
                <a:latin typeface="Roboto Bold"/>
                <a:ea typeface="Roboto Bold"/>
                <a:cs typeface="Roboto Bold"/>
                <a:sym typeface="Roboto Bold"/>
              </a:rPr>
              <a:t>lvent Waste</a:t>
            </a:r>
            <a:r>
              <a:rPr lang="en-US" sz="2700" strike="noStrike" u="none">
                <a:solidFill>
                  <a:srgbClr val="0F4662"/>
                </a:solidFill>
                <a:latin typeface="Roboto"/>
                <a:ea typeface="Roboto"/>
                <a:cs typeface="Roboto"/>
                <a:sym typeface="Roboto"/>
              </a:rPr>
              <a:t>: VOC</a:t>
            </a:r>
            <a:r>
              <a:rPr lang="en-US" sz="2700">
                <a:solidFill>
                  <a:srgbClr val="0F4662"/>
                </a:solidFill>
                <a:latin typeface="Roboto"/>
                <a:ea typeface="Roboto"/>
                <a:cs typeface="Roboto"/>
                <a:sym typeface="Roboto"/>
              </a:rPr>
              <a:t> ≤</a:t>
            </a:r>
            <a:r>
              <a:rPr lang="en-US" sz="2700" strike="noStrike" u="none">
                <a:solidFill>
                  <a:srgbClr val="0F4662"/>
                </a:solidFill>
                <a:latin typeface="Roboto"/>
                <a:ea typeface="Roboto"/>
                <a:cs typeface="Roboto"/>
                <a:sym typeface="Roboto"/>
              </a:rPr>
              <a:t>15</a:t>
            </a:r>
            <a:r>
              <a:rPr lang="en-US" sz="2700">
                <a:solidFill>
                  <a:srgbClr val="0F4662"/>
                </a:solidFill>
                <a:latin typeface="Roboto"/>
                <a:ea typeface="Roboto"/>
                <a:cs typeface="Roboto"/>
                <a:sym typeface="Roboto"/>
              </a:rPr>
              <a:t>0 mg/</a:t>
            </a:r>
            <a:r>
              <a:rPr lang="en-US" sz="2700" strike="noStrike" u="none">
                <a:solidFill>
                  <a:srgbClr val="0F4662"/>
                </a:solidFill>
                <a:latin typeface="Roboto"/>
                <a:ea typeface="Roboto"/>
                <a:cs typeface="Roboto"/>
                <a:sym typeface="Roboto"/>
              </a:rPr>
              <a:t>Nm³</a:t>
            </a:r>
            <a:r>
              <a:rPr lang="en-US" sz="2700">
                <a:solidFill>
                  <a:srgbClr val="0F4662"/>
                </a:solidFill>
                <a:latin typeface="Roboto"/>
                <a:ea typeface="Roboto"/>
                <a:cs typeface="Roboto"/>
                <a:sym typeface="Roboto"/>
              </a:rPr>
              <a:t> (i</a:t>
            </a:r>
            <a:r>
              <a:rPr lang="en-US" sz="2700" strike="noStrike" u="none">
                <a:solidFill>
                  <a:srgbClr val="0F4662"/>
                </a:solidFill>
                <a:latin typeface="Roboto"/>
                <a:ea typeface="Roboto"/>
                <a:cs typeface="Roboto"/>
                <a:sym typeface="Roboto"/>
              </a:rPr>
              <a:t>n</a:t>
            </a:r>
            <a:r>
              <a:rPr lang="en-US" sz="2700">
                <a:solidFill>
                  <a:srgbClr val="0F4662"/>
                </a:solidFill>
                <a:latin typeface="Roboto"/>
                <a:ea typeface="Roboto"/>
                <a:cs typeface="Roboto"/>
                <a:sym typeface="Roboto"/>
              </a:rPr>
              <a:t>c</a:t>
            </a:r>
            <a:r>
              <a:rPr lang="en-US" sz="2700" strike="noStrike" u="none">
                <a:solidFill>
                  <a:srgbClr val="0F4662"/>
                </a:solidFill>
                <a:latin typeface="Roboto"/>
                <a:ea typeface="Roboto"/>
                <a:cs typeface="Roboto"/>
                <a:sym typeface="Roboto"/>
              </a:rPr>
              <a:t>i</a:t>
            </a:r>
            <a:r>
              <a:rPr lang="en-US" sz="2700">
                <a:solidFill>
                  <a:srgbClr val="0F4662"/>
                </a:solidFill>
                <a:latin typeface="Roboto"/>
                <a:ea typeface="Roboto"/>
                <a:cs typeface="Roboto"/>
                <a:sym typeface="Roboto"/>
              </a:rPr>
              <a:t>ner</a:t>
            </a:r>
            <a:r>
              <a:rPr lang="en-US" sz="2700" strike="noStrike" u="none">
                <a:solidFill>
                  <a:srgbClr val="0F4662"/>
                </a:solidFill>
                <a:latin typeface="Roboto"/>
                <a:ea typeface="Roboto"/>
                <a:cs typeface="Roboto"/>
                <a:sym typeface="Roboto"/>
              </a:rPr>
              <a:t>a</a:t>
            </a:r>
            <a:r>
              <a:rPr lang="en-US" sz="2700">
                <a:solidFill>
                  <a:srgbClr val="0F4662"/>
                </a:solidFill>
                <a:latin typeface="Roboto"/>
                <a:ea typeface="Roboto"/>
                <a:cs typeface="Roboto"/>
                <a:sym typeface="Roboto"/>
              </a:rPr>
              <a:t>te o</a:t>
            </a:r>
            <a:r>
              <a:rPr lang="en-US" sz="2700" strike="noStrike" u="none">
                <a:solidFill>
                  <a:srgbClr val="0F4662"/>
                </a:solidFill>
                <a:latin typeface="Roboto"/>
                <a:ea typeface="Roboto"/>
                <a:cs typeface="Roboto"/>
                <a:sym typeface="Roboto"/>
              </a:rPr>
              <a:t>r</a:t>
            </a:r>
            <a:r>
              <a:rPr lang="en-US" sz="2700">
                <a:solidFill>
                  <a:srgbClr val="0F4662"/>
                </a:solidFill>
                <a:latin typeface="Roboto"/>
                <a:ea typeface="Roboto"/>
                <a:cs typeface="Roboto"/>
                <a:sym typeface="Roboto"/>
              </a:rPr>
              <a:t> re</a:t>
            </a:r>
            <a:r>
              <a:rPr lang="en-US" sz="2700" strike="noStrike" u="none">
                <a:solidFill>
                  <a:srgbClr val="0F4662"/>
                </a:solidFill>
                <a:latin typeface="Roboto"/>
                <a:ea typeface="Roboto"/>
                <a:cs typeface="Roboto"/>
                <a:sym typeface="Roboto"/>
              </a:rPr>
              <a:t>co</a:t>
            </a:r>
            <a:r>
              <a:rPr lang="en-US" sz="2700">
                <a:solidFill>
                  <a:srgbClr val="0F4662"/>
                </a:solidFill>
                <a:latin typeface="Roboto"/>
                <a:ea typeface="Roboto"/>
                <a:cs typeface="Roboto"/>
                <a:sym typeface="Roboto"/>
              </a:rPr>
              <a:t>ver</a:t>
            </a:r>
            <a:r>
              <a:rPr lang="en-US" sz="2700" strike="noStrike" u="none">
                <a:solidFill>
                  <a:srgbClr val="0F4662"/>
                </a:solidFill>
                <a:latin typeface="Roboto"/>
                <a:ea typeface="Roboto"/>
                <a:cs typeface="Roboto"/>
                <a:sym typeface="Roboto"/>
              </a:rPr>
              <a:t>)</a:t>
            </a:r>
          </a:p>
          <a:p>
            <a:pPr algn="l" marL="582949" indent="-291475" lvl="1">
              <a:lnSpc>
                <a:spcPts val="3780"/>
              </a:lnSpc>
              <a:buFont typeface="Arial"/>
              <a:buChar char="•"/>
            </a:pPr>
            <a:r>
              <a:rPr lang="en-US" b="true" sz="2700" strike="noStrike" u="none">
                <a:solidFill>
                  <a:srgbClr val="0F4662"/>
                </a:solidFill>
                <a:latin typeface="Roboto Bold"/>
                <a:ea typeface="Roboto Bold"/>
                <a:cs typeface="Roboto Bold"/>
                <a:sym typeface="Roboto Bold"/>
              </a:rPr>
              <a:t>S</a:t>
            </a:r>
            <a:r>
              <a:rPr lang="en-US" b="true" sz="2700">
                <a:solidFill>
                  <a:srgbClr val="0F4662"/>
                </a:solidFill>
                <a:latin typeface="Roboto Bold"/>
                <a:ea typeface="Roboto Bold"/>
                <a:cs typeface="Roboto Bold"/>
                <a:sym typeface="Roboto Bold"/>
              </a:rPr>
              <a:t>o</a:t>
            </a:r>
            <a:r>
              <a:rPr lang="en-US" b="true" sz="2700" strike="noStrike" u="none">
                <a:solidFill>
                  <a:srgbClr val="0F4662"/>
                </a:solidFill>
                <a:latin typeface="Roboto Bold"/>
                <a:ea typeface="Roboto Bold"/>
                <a:cs typeface="Roboto Bold"/>
                <a:sym typeface="Roboto Bold"/>
              </a:rPr>
              <a:t>li</a:t>
            </a:r>
            <a:r>
              <a:rPr lang="en-US" b="true" sz="2700">
                <a:solidFill>
                  <a:srgbClr val="0F4662"/>
                </a:solidFill>
                <a:latin typeface="Roboto Bold"/>
                <a:ea typeface="Roboto Bold"/>
                <a:cs typeface="Roboto Bold"/>
                <a:sym typeface="Roboto Bold"/>
              </a:rPr>
              <a:t>d</a:t>
            </a:r>
            <a:r>
              <a:rPr lang="en-US" b="true" sz="2700" strike="noStrike" u="none">
                <a:solidFill>
                  <a:srgbClr val="0F4662"/>
                </a:solidFill>
                <a:latin typeface="Roboto Bold"/>
                <a:ea typeface="Roboto Bold"/>
                <a:cs typeface="Roboto Bold"/>
                <a:sym typeface="Roboto Bold"/>
              </a:rPr>
              <a:t> W</a:t>
            </a:r>
            <a:r>
              <a:rPr lang="en-US" b="true" sz="2700">
                <a:solidFill>
                  <a:srgbClr val="0F4662"/>
                </a:solidFill>
                <a:latin typeface="Roboto Bold"/>
                <a:ea typeface="Roboto Bold"/>
                <a:cs typeface="Roboto Bold"/>
                <a:sym typeface="Roboto Bold"/>
              </a:rPr>
              <a:t>a</a:t>
            </a:r>
            <a:r>
              <a:rPr lang="en-US" b="true" sz="2700" strike="noStrike" u="none">
                <a:solidFill>
                  <a:srgbClr val="0F4662"/>
                </a:solidFill>
                <a:latin typeface="Roboto Bold"/>
                <a:ea typeface="Roboto Bold"/>
                <a:cs typeface="Roboto Bold"/>
                <a:sym typeface="Roboto Bold"/>
              </a:rPr>
              <a:t>s</a:t>
            </a:r>
            <a:r>
              <a:rPr lang="en-US" b="true" sz="2700">
                <a:solidFill>
                  <a:srgbClr val="0F4662"/>
                </a:solidFill>
                <a:latin typeface="Roboto Bold"/>
                <a:ea typeface="Roboto Bold"/>
                <a:cs typeface="Roboto Bold"/>
                <a:sym typeface="Roboto Bold"/>
              </a:rPr>
              <a:t>te</a:t>
            </a:r>
            <a:r>
              <a:rPr lang="en-US" sz="2700" strike="noStrike" u="none">
                <a:solidFill>
                  <a:srgbClr val="0F4662"/>
                </a:solidFill>
                <a:latin typeface="Roboto"/>
                <a:ea typeface="Roboto"/>
                <a:cs typeface="Roboto"/>
                <a:sym typeface="Roboto"/>
              </a:rPr>
              <a:t>:</a:t>
            </a:r>
            <a:r>
              <a:rPr lang="en-US" sz="2700">
                <a:solidFill>
                  <a:srgbClr val="0F4662"/>
                </a:solidFill>
                <a:latin typeface="Roboto"/>
                <a:ea typeface="Roboto"/>
                <a:cs typeface="Roboto"/>
                <a:sym typeface="Roboto"/>
              </a:rPr>
              <a:t> </a:t>
            </a:r>
            <a:r>
              <a:rPr lang="en-US" sz="2700" strike="noStrike" u="none">
                <a:solidFill>
                  <a:srgbClr val="0F4662"/>
                </a:solidFill>
                <a:latin typeface="Roboto"/>
                <a:ea typeface="Roboto"/>
                <a:cs typeface="Roboto"/>
                <a:sym typeface="Roboto"/>
              </a:rPr>
              <a:t>Rea</a:t>
            </a:r>
            <a:r>
              <a:rPr lang="en-US" sz="2700">
                <a:solidFill>
                  <a:srgbClr val="0F4662"/>
                </a:solidFill>
                <a:latin typeface="Roboto"/>
                <a:ea typeface="Roboto"/>
                <a:cs typeface="Roboto"/>
                <a:sym typeface="Roboto"/>
              </a:rPr>
              <a:t>cti</a:t>
            </a:r>
            <a:r>
              <a:rPr lang="en-US" sz="2700" strike="noStrike" u="none">
                <a:solidFill>
                  <a:srgbClr val="0F4662"/>
                </a:solidFill>
                <a:latin typeface="Roboto"/>
                <a:ea typeface="Roboto"/>
                <a:cs typeface="Roboto"/>
                <a:sym typeface="Roboto"/>
              </a:rPr>
              <a:t>ve sulf</a:t>
            </a:r>
            <a:r>
              <a:rPr lang="en-US" sz="2700">
                <a:solidFill>
                  <a:srgbClr val="0F4662"/>
                </a:solidFill>
                <a:latin typeface="Roboto"/>
                <a:ea typeface="Roboto"/>
                <a:cs typeface="Roboto"/>
                <a:sym typeface="Roboto"/>
              </a:rPr>
              <a:t>i</a:t>
            </a:r>
            <a:r>
              <a:rPr lang="en-US" sz="2700" strike="noStrike" u="none">
                <a:solidFill>
                  <a:srgbClr val="0F4662"/>
                </a:solidFill>
                <a:latin typeface="Roboto"/>
                <a:ea typeface="Roboto"/>
                <a:cs typeface="Roboto"/>
                <a:sym typeface="Roboto"/>
              </a:rPr>
              <a:t>d</a:t>
            </a:r>
            <a:r>
              <a:rPr lang="en-US" sz="2700">
                <a:solidFill>
                  <a:srgbClr val="0F4662"/>
                </a:solidFill>
                <a:latin typeface="Roboto"/>
                <a:ea typeface="Roboto"/>
                <a:cs typeface="Roboto"/>
                <a:sym typeface="Roboto"/>
              </a:rPr>
              <a:t>es</a:t>
            </a:r>
            <a:r>
              <a:rPr lang="en-US" sz="2700" strike="noStrike" u="none">
                <a:solidFill>
                  <a:srgbClr val="0F4662"/>
                </a:solidFill>
                <a:latin typeface="Roboto"/>
                <a:ea typeface="Roboto"/>
                <a:cs typeface="Roboto"/>
                <a:sym typeface="Roboto"/>
              </a:rPr>
              <a:t> &lt;1%,</a:t>
            </a:r>
            <a:r>
              <a:rPr lang="en-US" sz="2700">
                <a:solidFill>
                  <a:srgbClr val="0F4662"/>
                </a:solidFill>
                <a:latin typeface="Roboto"/>
                <a:ea typeface="Roboto"/>
                <a:cs typeface="Roboto"/>
                <a:sym typeface="Roboto"/>
              </a:rPr>
              <a:t> st</a:t>
            </a:r>
            <a:r>
              <a:rPr lang="en-US" sz="2700" strike="noStrike" u="none">
                <a:solidFill>
                  <a:srgbClr val="0F4662"/>
                </a:solidFill>
                <a:latin typeface="Roboto"/>
                <a:ea typeface="Roboto"/>
                <a:cs typeface="Roboto"/>
                <a:sym typeface="Roboto"/>
              </a:rPr>
              <a:t>ab</a:t>
            </a:r>
            <a:r>
              <a:rPr lang="en-US" sz="2700">
                <a:solidFill>
                  <a:srgbClr val="0F4662"/>
                </a:solidFill>
                <a:latin typeface="Roboto"/>
                <a:ea typeface="Roboto"/>
                <a:cs typeface="Roboto"/>
                <a:sym typeface="Roboto"/>
              </a:rPr>
              <a:t>ili</a:t>
            </a:r>
            <a:r>
              <a:rPr lang="en-US" sz="2700" strike="noStrike" u="none">
                <a:solidFill>
                  <a:srgbClr val="0F4662"/>
                </a:solidFill>
                <a:latin typeface="Roboto"/>
                <a:ea typeface="Roboto"/>
                <a:cs typeface="Roboto"/>
                <a:sym typeface="Roboto"/>
              </a:rPr>
              <a:t>zed</a:t>
            </a:r>
            <a:r>
              <a:rPr lang="en-US" sz="2700">
                <a:solidFill>
                  <a:srgbClr val="0F4662"/>
                </a:solidFill>
                <a:latin typeface="Roboto"/>
                <a:ea typeface="Roboto"/>
                <a:cs typeface="Roboto"/>
                <a:sym typeface="Roboto"/>
              </a:rPr>
              <a:t> </a:t>
            </a:r>
            <a:r>
              <a:rPr lang="en-US" sz="2700" strike="noStrike" u="none">
                <a:solidFill>
                  <a:srgbClr val="0F4662"/>
                </a:solidFill>
                <a:latin typeface="Roboto"/>
                <a:ea typeface="Roboto"/>
                <a:cs typeface="Roboto"/>
                <a:sym typeface="Roboto"/>
              </a:rPr>
              <a:t>befor</a:t>
            </a:r>
            <a:r>
              <a:rPr lang="en-US" sz="2700">
                <a:solidFill>
                  <a:srgbClr val="0F4662"/>
                </a:solidFill>
                <a:latin typeface="Roboto"/>
                <a:ea typeface="Roboto"/>
                <a:cs typeface="Roboto"/>
                <a:sym typeface="Roboto"/>
              </a:rPr>
              <a:t>e </a:t>
            </a:r>
            <a:r>
              <a:rPr lang="en-US" sz="2700" strike="noStrike" u="none">
                <a:solidFill>
                  <a:srgbClr val="0F4662"/>
                </a:solidFill>
                <a:latin typeface="Roboto"/>
                <a:ea typeface="Roboto"/>
                <a:cs typeface="Roboto"/>
                <a:sym typeface="Roboto"/>
              </a:rPr>
              <a:t>landf</a:t>
            </a:r>
            <a:r>
              <a:rPr lang="en-US" sz="2700">
                <a:solidFill>
                  <a:srgbClr val="0F4662"/>
                </a:solidFill>
                <a:latin typeface="Roboto"/>
                <a:ea typeface="Roboto"/>
                <a:cs typeface="Roboto"/>
                <a:sym typeface="Roboto"/>
              </a:rPr>
              <a:t>il</a:t>
            </a:r>
            <a:r>
              <a:rPr lang="en-US" sz="2700" strike="noStrike" u="none">
                <a:solidFill>
                  <a:srgbClr val="0F4662"/>
                </a:solidFill>
                <a:latin typeface="Roboto"/>
                <a:ea typeface="Roboto"/>
                <a:cs typeface="Roboto"/>
                <a:sym typeface="Roboto"/>
              </a:rPr>
              <a:t>l</a:t>
            </a:r>
          </a:p>
          <a:p>
            <a:pPr algn="l">
              <a:lnSpc>
                <a:spcPts val="3780"/>
              </a:lnSpc>
            </a:pPr>
          </a:p>
          <a:p>
            <a:pPr algn="l">
              <a:lnSpc>
                <a:spcPts val="3780"/>
              </a:lnSpc>
            </a:pPr>
            <a:r>
              <a:rPr lang="en-US" b="true" sz="2700" i="true" strike="noStrike" u="none">
                <a:solidFill>
                  <a:srgbClr val="0F4662"/>
                </a:solidFill>
                <a:latin typeface="Roboto Bold Italics"/>
                <a:ea typeface="Roboto Bold Italics"/>
                <a:cs typeface="Roboto Bold Italics"/>
                <a:sym typeface="Roboto Bold Italics"/>
              </a:rPr>
              <a:t>Zero Liquid Discharge (ZLD) Treatment</a:t>
            </a:r>
            <a:r>
              <a:rPr lang="en-US" sz="2700" strike="noStrike" u="none">
                <a:solidFill>
                  <a:srgbClr val="0F4662"/>
                </a:solidFill>
                <a:latin typeface="Roboto"/>
                <a:ea typeface="Roboto"/>
                <a:cs typeface="Roboto"/>
                <a:sym typeface="Roboto"/>
              </a:rPr>
              <a:t>:</a:t>
            </a:r>
          </a:p>
          <a:p>
            <a:pPr algn="l" marL="582949" indent="-291475" lvl="1">
              <a:lnSpc>
                <a:spcPts val="3780"/>
              </a:lnSpc>
              <a:buFont typeface="Arial"/>
              <a:buChar char="•"/>
            </a:pPr>
            <a:r>
              <a:rPr lang="en-US" b="true" sz="2700" strike="noStrike" u="none">
                <a:solidFill>
                  <a:srgbClr val="0F4662"/>
                </a:solidFill>
                <a:latin typeface="Roboto Bold"/>
                <a:ea typeface="Roboto Bold"/>
                <a:cs typeface="Roboto Bold"/>
                <a:sym typeface="Roboto Bold"/>
              </a:rPr>
              <a:t>Gaseous Scrubbing</a:t>
            </a:r>
            <a:r>
              <a:rPr lang="en-US" sz="2700" strike="noStrike" u="none">
                <a:solidFill>
                  <a:srgbClr val="0F4662"/>
                </a:solidFill>
                <a:latin typeface="Roboto"/>
                <a:ea typeface="Roboto"/>
                <a:cs typeface="Roboto"/>
                <a:sym typeface="Roboto"/>
              </a:rPr>
              <a:t> → Na₂S formation</a:t>
            </a:r>
          </a:p>
          <a:p>
            <a:pPr algn="l" marL="582949" indent="-291475" lvl="1">
              <a:lnSpc>
                <a:spcPts val="3780"/>
              </a:lnSpc>
              <a:buFont typeface="Arial"/>
              <a:buChar char="•"/>
            </a:pPr>
            <a:r>
              <a:rPr lang="en-US" b="true" sz="2700" strike="noStrike" u="none">
                <a:solidFill>
                  <a:srgbClr val="0F4662"/>
                </a:solidFill>
                <a:latin typeface="Roboto Bold"/>
                <a:ea typeface="Roboto Bold"/>
                <a:cs typeface="Roboto Bold"/>
                <a:sym typeface="Roboto Bold"/>
              </a:rPr>
              <a:t>Neutralization </a:t>
            </a:r>
            <a:r>
              <a:rPr lang="en-US" sz="2700" strike="noStrike" u="none">
                <a:solidFill>
                  <a:srgbClr val="0F4662"/>
                </a:solidFill>
                <a:latin typeface="Roboto"/>
                <a:ea typeface="Roboto"/>
                <a:cs typeface="Roboto"/>
                <a:sym typeface="Roboto"/>
              </a:rPr>
              <a:t>→ Controlled pH discharge</a:t>
            </a:r>
          </a:p>
          <a:p>
            <a:pPr algn="l" marL="582949" indent="-291475" lvl="1">
              <a:lnSpc>
                <a:spcPts val="3780"/>
              </a:lnSpc>
              <a:buFont typeface="Arial"/>
              <a:buChar char="•"/>
            </a:pPr>
            <a:r>
              <a:rPr lang="en-US" b="true" sz="2700" strike="noStrike" u="none">
                <a:solidFill>
                  <a:srgbClr val="0F4662"/>
                </a:solidFill>
                <a:latin typeface="Roboto Bold"/>
                <a:ea typeface="Roboto Bold"/>
                <a:cs typeface="Roboto Bold"/>
                <a:sym typeface="Roboto Bold"/>
              </a:rPr>
              <a:t>Solvent Recovery/Incineration</a:t>
            </a:r>
          </a:p>
          <a:p>
            <a:pPr algn="l" marL="582949" indent="-291475" lvl="1">
              <a:lnSpc>
                <a:spcPts val="3780"/>
              </a:lnSpc>
              <a:buFont typeface="Arial"/>
              <a:buChar char="•"/>
            </a:pPr>
            <a:r>
              <a:rPr lang="en-US" b="true" sz="2700" strike="noStrike" u="none">
                <a:solidFill>
                  <a:srgbClr val="0F4662"/>
                </a:solidFill>
                <a:latin typeface="Roboto Bold"/>
                <a:ea typeface="Roboto Bold"/>
                <a:cs typeface="Roboto Bold"/>
                <a:sym typeface="Roboto Bold"/>
              </a:rPr>
              <a:t>Solid Waste Stabilization</a:t>
            </a:r>
            <a:r>
              <a:rPr lang="en-US" sz="2700" strike="noStrike" u="none">
                <a:solidFill>
                  <a:srgbClr val="0F4662"/>
                </a:solidFill>
                <a:latin typeface="Roboto"/>
                <a:ea typeface="Roboto"/>
                <a:cs typeface="Roboto"/>
                <a:sym typeface="Roboto"/>
              </a:rPr>
              <a:t> → Secure Landfill</a:t>
            </a:r>
          </a:p>
          <a:p>
            <a:pPr algn="l">
              <a:lnSpc>
                <a:spcPts val="3780"/>
              </a:lnSpc>
            </a:pPr>
          </a:p>
        </p:txBody>
      </p:sp>
      <p:sp>
        <p:nvSpPr>
          <p:cNvPr name="Freeform 5" id="5"/>
          <p:cNvSpPr/>
          <p:nvPr/>
        </p:nvSpPr>
        <p:spPr>
          <a:xfrm flipH="false" flipV="false" rot="0">
            <a:off x="12230373" y="4386858"/>
            <a:ext cx="6356958" cy="6356958"/>
          </a:xfrm>
          <a:custGeom>
            <a:avLst/>
            <a:gdLst/>
            <a:ahLst/>
            <a:cxnLst/>
            <a:rect r="r" b="b" t="t" l="l"/>
            <a:pathLst>
              <a:path h="6356958" w="6356958">
                <a:moveTo>
                  <a:pt x="0" y="0"/>
                </a:moveTo>
                <a:lnTo>
                  <a:pt x="6356958" y="0"/>
                </a:lnTo>
                <a:lnTo>
                  <a:pt x="6356958" y="6356958"/>
                </a:lnTo>
                <a:lnTo>
                  <a:pt x="0" y="6356958"/>
                </a:lnTo>
                <a:lnTo>
                  <a:pt x="0" y="0"/>
                </a:lnTo>
                <a:close/>
              </a:path>
            </a:pathLst>
          </a:custGeom>
          <a:blipFill>
            <a:blip r:embed="rId2">
              <a:alphaModFix amt="36000"/>
            </a:blip>
            <a:stretch>
              <a:fillRect l="0" t="0" r="0" b="0"/>
            </a:stretch>
          </a:blipFill>
        </p:spPr>
      </p:sp>
      <p:sp>
        <p:nvSpPr>
          <p:cNvPr name="Freeform 6" id="6"/>
          <p:cNvSpPr/>
          <p:nvPr/>
        </p:nvSpPr>
        <p:spPr>
          <a:xfrm flipH="false" flipV="false" rot="0">
            <a:off x="867367" y="612775"/>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0264645" y="915921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721040" y="2576108"/>
            <a:ext cx="7167426" cy="4820094"/>
          </a:xfrm>
          <a:custGeom>
            <a:avLst/>
            <a:gdLst/>
            <a:ahLst/>
            <a:cxnLst/>
            <a:rect r="r" b="b" t="t" l="l"/>
            <a:pathLst>
              <a:path h="4820094" w="7167426">
                <a:moveTo>
                  <a:pt x="0" y="0"/>
                </a:moveTo>
                <a:lnTo>
                  <a:pt x="7167426" y="0"/>
                </a:lnTo>
                <a:lnTo>
                  <a:pt x="7167426" y="4820094"/>
                </a:lnTo>
                <a:lnTo>
                  <a:pt x="0" y="4820094"/>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355826" y="1471133"/>
          <a:ext cx="9968072" cy="7344735"/>
        </p:xfrm>
        <a:graphic>
          <a:graphicData uri="http://schemas.openxmlformats.org/drawingml/2006/table">
            <a:tbl>
              <a:tblPr/>
              <a:tblGrid>
                <a:gridCol w="2031417"/>
                <a:gridCol w="2108793"/>
                <a:gridCol w="2419704"/>
                <a:gridCol w="3408158"/>
              </a:tblGrid>
              <a:tr h="1049085">
                <a:tc>
                  <a:txBody>
                    <a:bodyPr anchor="t" rtlCol="false"/>
                    <a:lstStyle/>
                    <a:p>
                      <a:pPr algn="ctr">
                        <a:lnSpc>
                          <a:spcPts val="3220"/>
                        </a:lnSpc>
                        <a:defRPr/>
                      </a:pPr>
                      <a:r>
                        <a:rPr lang="en-US" sz="2300" b="true">
                          <a:solidFill>
                            <a:srgbClr val="0F4662"/>
                          </a:solidFill>
                          <a:latin typeface="Roboto Bold"/>
                          <a:ea typeface="Roboto Bold"/>
                          <a:cs typeface="Roboto Bold"/>
                          <a:sym typeface="Roboto Bold"/>
                        </a:rPr>
                        <a:t>Chemical</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6D8FB"/>
                    </a:solidFill>
                  </a:tcPr>
                </a:tc>
                <a:tc>
                  <a:txBody>
                    <a:bodyPr anchor="t" rtlCol="false"/>
                    <a:lstStyle/>
                    <a:p>
                      <a:pPr algn="l">
                        <a:lnSpc>
                          <a:spcPts val="3220"/>
                        </a:lnSpc>
                        <a:defRPr/>
                      </a:pPr>
                      <a:r>
                        <a:rPr lang="en-US" sz="2300" b="true">
                          <a:solidFill>
                            <a:srgbClr val="0F4662"/>
                          </a:solidFill>
                          <a:latin typeface="Roboto Bold"/>
                          <a:ea typeface="Roboto Bold"/>
                          <a:cs typeface="Roboto Bold"/>
                          <a:sym typeface="Roboto Bold"/>
                        </a:rPr>
                        <a:t>TWA (8 hr)</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6D8FB"/>
                    </a:solidFill>
                  </a:tcPr>
                </a:tc>
                <a:tc>
                  <a:txBody>
                    <a:bodyPr anchor="t" rtlCol="false"/>
                    <a:lstStyle/>
                    <a:p>
                      <a:pPr algn="l">
                        <a:lnSpc>
                          <a:spcPts val="3220"/>
                        </a:lnSpc>
                        <a:defRPr/>
                      </a:pPr>
                      <a:r>
                        <a:rPr lang="en-US" sz="2300" b="true">
                          <a:solidFill>
                            <a:srgbClr val="0F4662"/>
                          </a:solidFill>
                          <a:latin typeface="Roboto Bold"/>
                          <a:ea typeface="Roboto Bold"/>
                          <a:cs typeface="Roboto Bold"/>
                          <a:sym typeface="Roboto Bold"/>
                        </a:rPr>
                        <a:t>STEL (15 min)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6D8FB"/>
                    </a:solidFill>
                  </a:tcPr>
                </a:tc>
                <a:tc>
                  <a:txBody>
                    <a:bodyPr anchor="t" rtlCol="false"/>
                    <a:lstStyle/>
                    <a:p>
                      <a:pPr algn="l">
                        <a:lnSpc>
                          <a:spcPts val="3220"/>
                        </a:lnSpc>
                        <a:defRPr/>
                      </a:pPr>
                      <a:r>
                        <a:rPr lang="en-US" sz="2300" b="true">
                          <a:solidFill>
                            <a:srgbClr val="0F4662"/>
                          </a:solidFill>
                          <a:latin typeface="Roboto Bold"/>
                          <a:ea typeface="Roboto Bold"/>
                          <a:cs typeface="Roboto Bold"/>
                          <a:sym typeface="Roboto Bold"/>
                        </a:rPr>
                        <a:t>Hazards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C6D8FB"/>
                    </a:solidFill>
                  </a:tcPr>
                </a:tc>
              </a:tr>
              <a:tr h="1443903">
                <a:tc>
                  <a:txBody>
                    <a:bodyPr anchor="t" rtlCol="false"/>
                    <a:lstStyle/>
                    <a:p>
                      <a:pPr algn="l">
                        <a:lnSpc>
                          <a:spcPts val="3220"/>
                        </a:lnSpc>
                        <a:defRPr/>
                      </a:pPr>
                      <a:r>
                        <a:rPr lang="en-US" sz="2300">
                          <a:solidFill>
                            <a:srgbClr val="0F4662"/>
                          </a:solidFill>
                          <a:latin typeface="Roboto"/>
                          <a:ea typeface="Roboto"/>
                          <a:cs typeface="Roboto"/>
                          <a:sym typeface="Roboto"/>
                        </a:rPr>
                        <a:t>Malathion</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2EC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10 mg/m³</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10 mg/m³</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Eye irritation, poisoning</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r>
              <a:tr h="971259">
                <a:tc>
                  <a:txBody>
                    <a:bodyPr anchor="t" rtlCol="false"/>
                    <a:lstStyle/>
                    <a:p>
                      <a:pPr algn="l">
                        <a:lnSpc>
                          <a:spcPts val="3220"/>
                        </a:lnSpc>
                        <a:defRPr/>
                      </a:pPr>
                      <a:r>
                        <a:rPr lang="en-US" sz="2300">
                          <a:solidFill>
                            <a:srgbClr val="0F4662"/>
                          </a:solidFill>
                          <a:latin typeface="Roboto"/>
                          <a:ea typeface="Roboto"/>
                          <a:cs typeface="Roboto"/>
                          <a:sym typeface="Roboto"/>
                        </a:rPr>
                        <a:t>P₂S₅</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2EC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1 mg/m³</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3 mg/m³</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Toxic gas release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r>
              <a:tr h="970122">
                <a:tc>
                  <a:txBody>
                    <a:bodyPr anchor="t" rtlCol="false"/>
                    <a:lstStyle/>
                    <a:p>
                      <a:pPr algn="l">
                        <a:lnSpc>
                          <a:spcPts val="3220"/>
                        </a:lnSpc>
                        <a:defRPr/>
                      </a:pPr>
                      <a:r>
                        <a:rPr lang="en-US" sz="2300">
                          <a:solidFill>
                            <a:srgbClr val="0F4662"/>
                          </a:solidFill>
                          <a:latin typeface="Roboto"/>
                          <a:ea typeface="Roboto"/>
                          <a:cs typeface="Roboto"/>
                          <a:sym typeface="Roboto"/>
                        </a:rPr>
                        <a:t>H₂S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2EC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1 ppm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5 ppm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Toxic, flammable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r>
              <a:tr h="970122">
                <a:tc>
                  <a:txBody>
                    <a:bodyPr anchor="t" rtlCol="false"/>
                    <a:lstStyle/>
                    <a:p>
                      <a:pPr algn="l">
                        <a:lnSpc>
                          <a:spcPts val="3220"/>
                        </a:lnSpc>
                        <a:defRPr/>
                      </a:pPr>
                      <a:r>
                        <a:rPr lang="en-US" sz="2300">
                          <a:solidFill>
                            <a:srgbClr val="0F4662"/>
                          </a:solidFill>
                          <a:latin typeface="Roboto"/>
                          <a:ea typeface="Roboto"/>
                          <a:cs typeface="Roboto"/>
                          <a:sym typeface="Roboto"/>
                        </a:rPr>
                        <a:t>H₂SO₄</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2EC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1 mg/m³</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3 mg/m³</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Corrosive burns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r>
              <a:tr h="970122">
                <a:tc>
                  <a:txBody>
                    <a:bodyPr anchor="t" rtlCol="false"/>
                    <a:lstStyle/>
                    <a:p>
                      <a:pPr algn="l">
                        <a:lnSpc>
                          <a:spcPts val="3220"/>
                        </a:lnSpc>
                        <a:defRPr/>
                      </a:pPr>
                      <a:r>
                        <a:rPr lang="en-US" sz="2300">
                          <a:solidFill>
                            <a:srgbClr val="0F4662"/>
                          </a:solidFill>
                          <a:latin typeface="Roboto"/>
                          <a:ea typeface="Roboto"/>
                          <a:cs typeface="Roboto"/>
                          <a:sym typeface="Roboto"/>
                        </a:rPr>
                        <a:t>CH₃OH</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2EC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260 mg/m³</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325 mg/m³</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Toxic, flammable</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r>
              <a:tr h="970122">
                <a:tc>
                  <a:txBody>
                    <a:bodyPr anchor="t" rtlCol="false"/>
                    <a:lstStyle/>
                    <a:p>
                      <a:pPr algn="l">
                        <a:lnSpc>
                          <a:spcPts val="3220"/>
                        </a:lnSpc>
                        <a:defRPr/>
                      </a:pPr>
                      <a:r>
                        <a:rPr lang="en-US" sz="2300">
                          <a:solidFill>
                            <a:srgbClr val="0F4662"/>
                          </a:solidFill>
                          <a:latin typeface="Roboto"/>
                          <a:ea typeface="Roboto"/>
                          <a:cs typeface="Roboto"/>
                          <a:sym typeface="Roboto"/>
                        </a:rPr>
                        <a:t>DCM	</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E2EC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25 ppm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125 ppm</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c>
                  <a:txBody>
                    <a:bodyPr anchor="t" rtlCol="false"/>
                    <a:lstStyle/>
                    <a:p>
                      <a:pPr algn="l">
                        <a:lnSpc>
                          <a:spcPts val="3220"/>
                        </a:lnSpc>
                        <a:defRPr/>
                      </a:pPr>
                      <a:r>
                        <a:rPr lang="en-US" sz="2300">
                          <a:solidFill>
                            <a:srgbClr val="0F4662"/>
                          </a:solidFill>
                          <a:latin typeface="Roboto"/>
                          <a:ea typeface="Roboto"/>
                          <a:cs typeface="Roboto"/>
                          <a:sym typeface="Roboto"/>
                        </a:rPr>
                        <a:t>Carcinogenic vapors</a:t>
                      </a:r>
                      <a:endParaRPr lang="en-US" sz="1100"/>
                    </a:p>
                  </a:txBody>
                  <a:tcPr marL="190500" marR="190500" marT="190500" marB="190500"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0F5FF"/>
                    </a:solidFill>
                  </a:tcPr>
                </a:tc>
              </a:tr>
            </a:tbl>
          </a:graphicData>
        </a:graphic>
      </p:graphicFrame>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49</a:t>
            </a:r>
          </a:p>
        </p:txBody>
      </p:sp>
      <p:sp>
        <p:nvSpPr>
          <p:cNvPr name="TextBox 5" id="5"/>
          <p:cNvSpPr txBox="true"/>
          <p:nvPr/>
        </p:nvSpPr>
        <p:spPr>
          <a:xfrm rot="0">
            <a:off x="1869714" y="453025"/>
            <a:ext cx="6940297" cy="464818"/>
          </a:xfrm>
          <a:prstGeom prst="rect">
            <a:avLst/>
          </a:prstGeom>
        </p:spPr>
        <p:txBody>
          <a:bodyPr anchor="t" rtlCol="false" tIns="0" lIns="0" bIns="0" rIns="0">
            <a:spAutoFit/>
          </a:bodyPr>
          <a:lstStyle/>
          <a:p>
            <a:pPr algn="l">
              <a:lnSpc>
                <a:spcPts val="3780"/>
              </a:lnSpc>
            </a:pPr>
            <a:r>
              <a:rPr lang="en-US" b="true" sz="2700" i="true">
                <a:solidFill>
                  <a:srgbClr val="0F4662"/>
                </a:solidFill>
                <a:latin typeface="Roboto Bold Italics"/>
                <a:ea typeface="Roboto Bold Italics"/>
                <a:cs typeface="Roboto Bold Italics"/>
                <a:sym typeface="Roboto Bold Italics"/>
              </a:rPr>
              <a:t>K</a:t>
            </a:r>
            <a:r>
              <a:rPr lang="en-US" b="true" sz="2700" i="true" strike="noStrike" u="none">
                <a:solidFill>
                  <a:srgbClr val="0F4662"/>
                </a:solidFill>
                <a:latin typeface="Roboto Bold Italics"/>
                <a:ea typeface="Roboto Bold Italics"/>
                <a:cs typeface="Roboto Bold Italics"/>
                <a:sym typeface="Roboto Bold Italics"/>
              </a:rPr>
              <a:t>ey Chemical Saf</a:t>
            </a:r>
            <a:r>
              <a:rPr lang="en-US" b="true" sz="2700" i="true">
                <a:solidFill>
                  <a:srgbClr val="0F4662"/>
                </a:solidFill>
                <a:latin typeface="Roboto Bold Italics"/>
                <a:ea typeface="Roboto Bold Italics"/>
                <a:cs typeface="Roboto Bold Italics"/>
                <a:sym typeface="Roboto Bold Italics"/>
              </a:rPr>
              <a:t>ety &amp;</a:t>
            </a:r>
            <a:r>
              <a:rPr lang="en-US" b="true" sz="2700" i="true" strike="noStrike" u="none">
                <a:solidFill>
                  <a:srgbClr val="0F4662"/>
                </a:solidFill>
                <a:latin typeface="Roboto Bold Italics"/>
                <a:ea typeface="Roboto Bold Italics"/>
                <a:cs typeface="Roboto Bold Italics"/>
                <a:sym typeface="Roboto Bold Italics"/>
              </a:rPr>
              <a:t> Exp</a:t>
            </a:r>
            <a:r>
              <a:rPr lang="en-US" b="true" sz="2700" i="true">
                <a:solidFill>
                  <a:srgbClr val="0F4662"/>
                </a:solidFill>
                <a:latin typeface="Roboto Bold Italics"/>
                <a:ea typeface="Roboto Bold Italics"/>
                <a:cs typeface="Roboto Bold Italics"/>
                <a:sym typeface="Roboto Bold Italics"/>
              </a:rPr>
              <a:t>o</a:t>
            </a:r>
            <a:r>
              <a:rPr lang="en-US" b="true" sz="2700" i="true" strike="noStrike" u="none">
                <a:solidFill>
                  <a:srgbClr val="0F4662"/>
                </a:solidFill>
                <a:latin typeface="Roboto Bold Italics"/>
                <a:ea typeface="Roboto Bold Italics"/>
                <a:cs typeface="Roboto Bold Italics"/>
                <a:sym typeface="Roboto Bold Italics"/>
              </a:rPr>
              <a:t>sur</a:t>
            </a:r>
            <a:r>
              <a:rPr lang="en-US" b="true" sz="2700" i="true">
                <a:solidFill>
                  <a:srgbClr val="0F4662"/>
                </a:solidFill>
                <a:latin typeface="Roboto Bold Italics"/>
                <a:ea typeface="Roboto Bold Italics"/>
                <a:cs typeface="Roboto Bold Italics"/>
                <a:sym typeface="Roboto Bold Italics"/>
              </a:rPr>
              <a:t>e </a:t>
            </a:r>
            <a:r>
              <a:rPr lang="en-US" b="true" sz="2700" i="true" strike="noStrike" u="none">
                <a:solidFill>
                  <a:srgbClr val="0F4662"/>
                </a:solidFill>
                <a:latin typeface="Roboto Bold Italics"/>
                <a:ea typeface="Roboto Bold Italics"/>
                <a:cs typeface="Roboto Bold Italics"/>
                <a:sym typeface="Roboto Bold Italics"/>
              </a:rPr>
              <a:t>Limits:</a:t>
            </a:r>
          </a:p>
        </p:txBody>
      </p:sp>
      <p:sp>
        <p:nvSpPr>
          <p:cNvPr name="TextBox 6" id="6"/>
          <p:cNvSpPr txBox="true"/>
          <p:nvPr/>
        </p:nvSpPr>
        <p:spPr>
          <a:xfrm rot="0">
            <a:off x="11786668" y="453025"/>
            <a:ext cx="6940297" cy="464818"/>
          </a:xfrm>
          <a:prstGeom prst="rect">
            <a:avLst/>
          </a:prstGeom>
        </p:spPr>
        <p:txBody>
          <a:bodyPr anchor="t" rtlCol="false" tIns="0" lIns="0" bIns="0" rIns="0">
            <a:spAutoFit/>
          </a:bodyPr>
          <a:lstStyle/>
          <a:p>
            <a:pPr algn="l">
              <a:lnSpc>
                <a:spcPts val="3780"/>
              </a:lnSpc>
            </a:pPr>
            <a:r>
              <a:rPr lang="en-US" b="true" sz="2700" i="true">
                <a:solidFill>
                  <a:srgbClr val="0F4662"/>
                </a:solidFill>
                <a:latin typeface="Roboto Bold Italics"/>
                <a:ea typeface="Roboto Bold Italics"/>
                <a:cs typeface="Roboto Bold Italics"/>
                <a:sym typeface="Roboto Bold Italics"/>
              </a:rPr>
              <a:t>Suggested ZLD Block Diagram:</a:t>
            </a:r>
          </a:p>
        </p:txBody>
      </p:sp>
      <p:sp>
        <p:nvSpPr>
          <p:cNvPr name="Freeform 7" id="7"/>
          <p:cNvSpPr/>
          <p:nvPr/>
        </p:nvSpPr>
        <p:spPr>
          <a:xfrm flipH="false" flipV="false" rot="-1994327">
            <a:off x="10523870" y="7397969"/>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3">
              <a:alphaModFix amt="43000"/>
            </a:blip>
            <a:stretch>
              <a:fillRect l="0" t="0" r="0" b="0"/>
            </a:stretch>
          </a:blipFill>
        </p:spPr>
      </p:sp>
      <p:sp>
        <p:nvSpPr>
          <p:cNvPr name="Freeform 8" id="8"/>
          <p:cNvSpPr/>
          <p:nvPr/>
        </p:nvSpPr>
        <p:spPr>
          <a:xfrm flipH="false" flipV="false" rot="0">
            <a:off x="0" y="5890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5875111" y="15849"/>
            <a:ext cx="2412889" cy="10271151"/>
            <a:chOff x="0" y="0"/>
            <a:chExt cx="635494" cy="2705159"/>
          </a:xfrm>
        </p:grpSpPr>
        <p:sp>
          <p:nvSpPr>
            <p:cNvPr name="Freeform 3" id="3"/>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4" id="4"/>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566685" y="239347"/>
            <a:ext cx="15700484" cy="854074"/>
          </a:xfrm>
          <a:prstGeom prst="rect">
            <a:avLst/>
          </a:prstGeom>
        </p:spPr>
        <p:txBody>
          <a:bodyPr anchor="t" rtlCol="false" tIns="0" lIns="0" bIns="0" rIns="0">
            <a:spAutoFit/>
          </a:bodyPr>
          <a:lstStyle/>
          <a:p>
            <a:pPr algn="ctr">
              <a:lnSpc>
                <a:spcPts val="7000"/>
              </a:lnSpc>
            </a:pPr>
            <a:r>
              <a:rPr lang="en-US" b="true" sz="5000" i="true">
                <a:solidFill>
                  <a:srgbClr val="0F4662"/>
                </a:solidFill>
                <a:latin typeface="Cormorant Garamond Bold Italics"/>
                <a:ea typeface="Cormorant Garamond Bold Italics"/>
                <a:cs typeface="Cormorant Garamond Bold Italics"/>
                <a:sym typeface="Cormorant Garamond Bold Italics"/>
              </a:rPr>
              <a:t>SODIUM LAUROAMPHOACETATE</a:t>
            </a:r>
          </a:p>
        </p:txBody>
      </p:sp>
      <p:sp>
        <p:nvSpPr>
          <p:cNvPr name="TextBox 6" id="6"/>
          <p:cNvSpPr txBox="true"/>
          <p:nvPr/>
        </p:nvSpPr>
        <p:spPr>
          <a:xfrm rot="0">
            <a:off x="0" y="1167849"/>
            <a:ext cx="15291970" cy="4311487"/>
          </a:xfrm>
          <a:prstGeom prst="rect">
            <a:avLst/>
          </a:prstGeom>
        </p:spPr>
        <p:txBody>
          <a:bodyPr anchor="t" rtlCol="false" tIns="0" lIns="0" bIns="0" rIns="0">
            <a:spAutoFit/>
          </a:bodyPr>
          <a:lstStyle/>
          <a:p>
            <a:pPr algn="l" marL="757032" indent="-378516" lvl="1">
              <a:lnSpc>
                <a:spcPts val="4908"/>
              </a:lnSpc>
              <a:buFont typeface="Arial"/>
              <a:buChar char="•"/>
            </a:pPr>
            <a:r>
              <a:rPr lang="en-US" b="true" sz="3506" strike="noStrike" u="none">
                <a:solidFill>
                  <a:srgbClr val="7994A0"/>
                </a:solidFill>
                <a:latin typeface="Cormorant Garamond Bold"/>
                <a:ea typeface="Cormorant Garamond Bold"/>
                <a:cs typeface="Cormorant Garamond Bold"/>
                <a:sym typeface="Cormorant Garamond Bold"/>
              </a:rPr>
              <a:t>mild amphoteric surfactant, derived from coconut oil. It is widely used in personal care and cleansing products due to its gentle action, excellent foaming ability, and compatibility with other ingredients.</a:t>
            </a:r>
          </a:p>
          <a:p>
            <a:pPr algn="l" marL="757032" indent="-378516" lvl="1">
              <a:lnSpc>
                <a:spcPts val="4908"/>
              </a:lnSpc>
              <a:buFont typeface="Arial"/>
              <a:buChar char="•"/>
            </a:pPr>
            <a:r>
              <a:rPr lang="en-US" b="true" sz="3506" strike="noStrike" u="none">
                <a:solidFill>
                  <a:srgbClr val="7994A0"/>
                </a:solidFill>
                <a:latin typeface="Cormorant Garamond Bold"/>
                <a:ea typeface="Cormorant Garamond Bold"/>
                <a:cs typeface="Cormorant Garamond Bold"/>
                <a:sym typeface="Cormorant Garamond Bold"/>
              </a:rPr>
              <a:t>Biodegradable and environmentally friendly.</a:t>
            </a:r>
          </a:p>
          <a:p>
            <a:pPr algn="l" marL="757032" indent="-378516" lvl="1">
              <a:lnSpc>
                <a:spcPts val="4908"/>
              </a:lnSpc>
              <a:buFont typeface="Arial"/>
              <a:buChar char="•"/>
            </a:pPr>
            <a:r>
              <a:rPr lang="en-US" b="true" sz="3506" strike="noStrike" u="none">
                <a:solidFill>
                  <a:srgbClr val="7994A0"/>
                </a:solidFill>
                <a:latin typeface="Cormorant Garamond Bold"/>
                <a:ea typeface="Cormorant Garamond Bold"/>
                <a:cs typeface="Cormorant Garamond Bold"/>
                <a:sym typeface="Cormorant Garamond Bold"/>
              </a:rPr>
              <a:t>Per-kg production cost: Slightly higher than SLS or ALS</a:t>
            </a:r>
          </a:p>
          <a:p>
            <a:pPr algn="l" marL="757032" indent="-378516" lvl="1">
              <a:lnSpc>
                <a:spcPts val="4908"/>
              </a:lnSpc>
              <a:buFont typeface="Arial"/>
              <a:buChar char="•"/>
            </a:pPr>
            <a:r>
              <a:rPr lang="en-US" b="true" sz="3506" strike="noStrike" u="none">
                <a:solidFill>
                  <a:srgbClr val="7994A0"/>
                </a:solidFill>
                <a:latin typeface="Cormorant Garamond Bold"/>
                <a:ea typeface="Cormorant Garamond Bold"/>
                <a:cs typeface="Cormorant Garamond Bold"/>
                <a:sym typeface="Cormorant Garamond Bold"/>
              </a:rPr>
              <a:t>  But offset by higher retail pricing and greater consumer willingness to pay for gentle, natural-sounding ingredients.</a:t>
            </a:r>
          </a:p>
        </p:txBody>
      </p:sp>
      <p:sp>
        <p:nvSpPr>
          <p:cNvPr name="TextBox 7" id="7"/>
          <p:cNvSpPr txBox="true"/>
          <p:nvPr/>
        </p:nvSpPr>
        <p:spPr>
          <a:xfrm rot="0">
            <a:off x="254195" y="5555537"/>
            <a:ext cx="15291970" cy="4424517"/>
          </a:xfrm>
          <a:prstGeom prst="rect">
            <a:avLst/>
          </a:prstGeom>
        </p:spPr>
        <p:txBody>
          <a:bodyPr anchor="t" rtlCol="false" tIns="0" lIns="0" bIns="0" rIns="0">
            <a:spAutoFit/>
          </a:bodyPr>
          <a:lstStyle/>
          <a:p>
            <a:pPr algn="l">
              <a:lnSpc>
                <a:spcPts val="4908"/>
              </a:lnSpc>
            </a:pPr>
            <a:r>
              <a:rPr lang="en-US" sz="3506" b="true">
                <a:solidFill>
                  <a:srgbClr val="0F4662"/>
                </a:solidFill>
                <a:latin typeface="Cormorant Garamond Bold"/>
                <a:ea typeface="Cormorant Garamond Bold"/>
                <a:cs typeface="Cormorant Garamond Bold"/>
                <a:sym typeface="Cormorant Garamond Bold"/>
              </a:rPr>
              <a:t>LOGISTICS:</a:t>
            </a:r>
          </a:p>
          <a:p>
            <a:pPr algn="l" marL="778621" indent="-389311" lvl="1">
              <a:lnSpc>
                <a:spcPts val="5048"/>
              </a:lnSpc>
              <a:buFont typeface="Arial"/>
              <a:buChar char="•"/>
            </a:pPr>
            <a:r>
              <a:rPr lang="en-US" b="true" sz="3606">
                <a:solidFill>
                  <a:srgbClr val="7994A0"/>
                </a:solidFill>
                <a:latin typeface="Cormorant Garamond Bold"/>
                <a:ea typeface="Cormorant Garamond Bold"/>
                <a:cs typeface="Cormorant Garamond Bold"/>
                <a:sym typeface="Cormorant Garamond Bold"/>
              </a:rPr>
              <a:t> Total Value: $156,396  Average Price per Unit: $2.68 (THAILAND(major), CHINA)</a:t>
            </a:r>
          </a:p>
          <a:p>
            <a:pPr algn="l" marL="778621" indent="-389311" lvl="1">
              <a:lnSpc>
                <a:spcPts val="5048"/>
              </a:lnSpc>
              <a:buFont typeface="Arial"/>
              <a:buChar char="•"/>
            </a:pPr>
            <a:r>
              <a:rPr lang="en-US" b="true" sz="3606">
                <a:solidFill>
                  <a:srgbClr val="7994A0"/>
                </a:solidFill>
                <a:latin typeface="Cormorant Garamond Bold"/>
                <a:ea typeface="Cormorant Garamond Bold"/>
                <a:cs typeface="Cormorant Garamond Bold"/>
                <a:sym typeface="Cormorant Garamond Bold"/>
              </a:rPr>
              <a:t>Production : 1102.3 Kg/day ,</a:t>
            </a:r>
          </a:p>
          <a:p>
            <a:pPr algn="l" marL="778621" indent="-389311" lvl="1">
              <a:lnSpc>
                <a:spcPts val="5048"/>
              </a:lnSpc>
              <a:buFont typeface="Arial"/>
              <a:buChar char="•"/>
            </a:pPr>
            <a:r>
              <a:rPr lang="en-US" b="true" sz="3606" strike="noStrike" u="none">
                <a:solidFill>
                  <a:srgbClr val="7994A0"/>
                </a:solidFill>
                <a:latin typeface="Cormorant Garamond Bold"/>
                <a:ea typeface="Cormorant Garamond Bold"/>
                <a:cs typeface="Cormorant Garamond Bold"/>
                <a:sym typeface="Cormorant Garamond Bold"/>
              </a:rPr>
              <a:t>Quite safe to produce, waste causes skin irritation, some cause serious damage to skin,</a:t>
            </a:r>
          </a:p>
          <a:p>
            <a:pPr algn="l" marL="778621" indent="-389311" lvl="1">
              <a:lnSpc>
                <a:spcPts val="5048"/>
              </a:lnSpc>
              <a:buFont typeface="Arial"/>
              <a:buChar char="•"/>
            </a:pPr>
            <a:r>
              <a:rPr lang="en-US" b="true" sz="3606" strike="noStrike" u="none">
                <a:solidFill>
                  <a:srgbClr val="7994A0"/>
                </a:solidFill>
                <a:latin typeface="Cormorant Garamond Bold"/>
                <a:ea typeface="Cormorant Garamond Bold"/>
                <a:cs typeface="Cormorant Garamond Bold"/>
                <a:sym typeface="Cormorant Garamond Bold"/>
              </a:rPr>
              <a:t>TWA and STEL data ranges between 0.1 ppm to 4 ppm</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5</a:t>
            </a:r>
          </a:p>
        </p:txBody>
      </p:sp>
      <p:sp>
        <p:nvSpPr>
          <p:cNvPr name="Freeform 9" id="9"/>
          <p:cNvSpPr/>
          <p:nvPr/>
        </p:nvSpPr>
        <p:spPr>
          <a:xfrm flipH="false" flipV="false" rot="0">
            <a:off x="13866168" y="589059"/>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2622885" y="3659690"/>
            <a:ext cx="9272831" cy="9272831"/>
          </a:xfrm>
          <a:custGeom>
            <a:avLst/>
            <a:gdLst/>
            <a:ahLst/>
            <a:cxnLst/>
            <a:rect r="r" b="b" t="t" l="l"/>
            <a:pathLst>
              <a:path h="9272831" w="9272831">
                <a:moveTo>
                  <a:pt x="0" y="0"/>
                </a:moveTo>
                <a:lnTo>
                  <a:pt x="9272830" y="0"/>
                </a:lnTo>
                <a:lnTo>
                  <a:pt x="9272830" y="9272831"/>
                </a:lnTo>
                <a:lnTo>
                  <a:pt x="0" y="9272831"/>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442710" y="3369664"/>
            <a:ext cx="11402580" cy="3185722"/>
          </a:xfrm>
          <a:prstGeom prst="rect">
            <a:avLst/>
          </a:prstGeom>
        </p:spPr>
        <p:txBody>
          <a:bodyPr anchor="t" rtlCol="false" tIns="0" lIns="0" bIns="0" rIns="0">
            <a:spAutoFit/>
          </a:bodyPr>
          <a:lstStyle/>
          <a:p>
            <a:pPr algn="ctr" marL="0" indent="0" lvl="0">
              <a:lnSpc>
                <a:spcPts val="26009"/>
              </a:lnSpc>
              <a:spcBef>
                <a:spcPct val="0"/>
              </a:spcBef>
            </a:pPr>
            <a:r>
              <a:rPr lang="en-US" b="true" sz="18577" i="true">
                <a:solidFill>
                  <a:srgbClr val="0F4662"/>
                </a:solidFill>
                <a:latin typeface="Cormorant Garamond Bold Italics"/>
                <a:ea typeface="Cormorant Garamond Bold Italics"/>
                <a:cs typeface="Cormorant Garamond Bold Italics"/>
                <a:sym typeface="Cormorant Garamond Bold Italics"/>
              </a:rPr>
              <a:t>Thank you</a:t>
            </a:r>
          </a:p>
        </p:txBody>
      </p:sp>
      <p:sp>
        <p:nvSpPr>
          <p:cNvPr name="AutoShape 3" id="3"/>
          <p:cNvSpPr/>
          <p:nvPr/>
        </p:nvSpPr>
        <p:spPr>
          <a:xfrm>
            <a:off x="5897880" y="2215083"/>
            <a:ext cx="6492240" cy="0"/>
          </a:xfrm>
          <a:prstGeom prst="line">
            <a:avLst/>
          </a:prstGeom>
          <a:ln cap="flat" w="76200">
            <a:solidFill>
              <a:srgbClr val="0F4662"/>
            </a:solidFill>
            <a:prstDash val="solid"/>
            <a:headEnd type="none" len="sm" w="sm"/>
            <a:tailEnd type="none" len="sm" w="sm"/>
          </a:ln>
        </p:spPr>
      </p:sp>
      <p:sp>
        <p:nvSpPr>
          <p:cNvPr name="Freeform 4" id="4"/>
          <p:cNvSpPr/>
          <p:nvPr/>
        </p:nvSpPr>
        <p:spPr>
          <a:xfrm flipH="false" flipV="false" rot="0">
            <a:off x="8304001" y="1116666"/>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a:off x="5897880" y="8159883"/>
            <a:ext cx="6492240" cy="0"/>
          </a:xfrm>
          <a:prstGeom prst="line">
            <a:avLst/>
          </a:prstGeom>
          <a:ln cap="flat" w="76200">
            <a:solidFill>
              <a:srgbClr val="0F4662"/>
            </a:solidFill>
            <a:prstDash val="solid"/>
            <a:headEnd type="none" len="sm" w="sm"/>
            <a:tailEnd type="none" len="sm" w="sm"/>
          </a:ln>
        </p:spPr>
      </p:sp>
      <p:sp>
        <p:nvSpPr>
          <p:cNvPr name="Freeform 6" id="6"/>
          <p:cNvSpPr/>
          <p:nvPr/>
        </p:nvSpPr>
        <p:spPr>
          <a:xfrm flipH="false" flipV="false" rot="0">
            <a:off x="8304001" y="9008400"/>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50</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3480152" y="-595681"/>
            <a:ext cx="9272831" cy="9272831"/>
          </a:xfrm>
          <a:custGeom>
            <a:avLst/>
            <a:gdLst/>
            <a:ahLst/>
            <a:cxnLst/>
            <a:rect r="r" b="b" t="t" l="l"/>
            <a:pathLst>
              <a:path h="9272831" w="9272831">
                <a:moveTo>
                  <a:pt x="0" y="0"/>
                </a:moveTo>
                <a:lnTo>
                  <a:pt x="9272831" y="0"/>
                </a:lnTo>
                <a:lnTo>
                  <a:pt x="9272831" y="9272831"/>
                </a:lnTo>
                <a:lnTo>
                  <a:pt x="0" y="9272831"/>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816235">
            <a:off x="6755147" y="5366958"/>
            <a:ext cx="7247498" cy="7340928"/>
          </a:xfrm>
          <a:custGeom>
            <a:avLst/>
            <a:gdLst/>
            <a:ahLst/>
            <a:cxnLst/>
            <a:rect r="r" b="b" t="t" l="l"/>
            <a:pathLst>
              <a:path h="7340928" w="7247498">
                <a:moveTo>
                  <a:pt x="0" y="0"/>
                </a:moveTo>
                <a:lnTo>
                  <a:pt x="7247498" y="0"/>
                </a:lnTo>
                <a:lnTo>
                  <a:pt x="7247498" y="7340928"/>
                </a:lnTo>
                <a:lnTo>
                  <a:pt x="0" y="7340928"/>
                </a:lnTo>
                <a:lnTo>
                  <a:pt x="0" y="0"/>
                </a:lnTo>
                <a:close/>
              </a:path>
            </a:pathLst>
          </a:custGeom>
          <a:blipFill>
            <a:blip r:embed="rId4">
              <a:alphaModFix amt="17000"/>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7804514" y="1400217"/>
            <a:ext cx="3092780" cy="7694385"/>
            <a:chOff x="0" y="0"/>
            <a:chExt cx="680353" cy="1692619"/>
          </a:xfrm>
        </p:grpSpPr>
        <p:sp>
          <p:nvSpPr>
            <p:cNvPr name="Freeform 5" id="5"/>
            <p:cNvSpPr/>
            <p:nvPr/>
          </p:nvSpPr>
          <p:spPr>
            <a:xfrm flipH="false" flipV="false" rot="0">
              <a:off x="0" y="0"/>
              <a:ext cx="680353" cy="1692619"/>
            </a:xfrm>
            <a:custGeom>
              <a:avLst/>
              <a:gdLst/>
              <a:ahLst/>
              <a:cxnLst/>
              <a:rect r="r" b="b" t="t" l="l"/>
              <a:pathLst>
                <a:path h="1692619" w="680353">
                  <a:moveTo>
                    <a:pt x="127664" y="0"/>
                  </a:moveTo>
                  <a:lnTo>
                    <a:pt x="552689" y="0"/>
                  </a:lnTo>
                  <a:cubicBezTo>
                    <a:pt x="623196" y="0"/>
                    <a:pt x="680353" y="57157"/>
                    <a:pt x="680353" y="127664"/>
                  </a:cubicBezTo>
                  <a:lnTo>
                    <a:pt x="680353" y="1564955"/>
                  </a:lnTo>
                  <a:cubicBezTo>
                    <a:pt x="680353" y="1598814"/>
                    <a:pt x="666903" y="1631286"/>
                    <a:pt x="642961" y="1655227"/>
                  </a:cubicBezTo>
                  <a:cubicBezTo>
                    <a:pt x="619019" y="1679169"/>
                    <a:pt x="586547" y="1692619"/>
                    <a:pt x="552689" y="1692619"/>
                  </a:cubicBezTo>
                  <a:lnTo>
                    <a:pt x="127664" y="1692619"/>
                  </a:lnTo>
                  <a:cubicBezTo>
                    <a:pt x="57157" y="1692619"/>
                    <a:pt x="0" y="1635462"/>
                    <a:pt x="0" y="1564955"/>
                  </a:cubicBezTo>
                  <a:lnTo>
                    <a:pt x="0" y="127664"/>
                  </a:lnTo>
                  <a:cubicBezTo>
                    <a:pt x="0" y="57157"/>
                    <a:pt x="57157" y="0"/>
                    <a:pt x="127664" y="0"/>
                  </a:cubicBezTo>
                  <a:close/>
                </a:path>
              </a:pathLst>
            </a:custGeom>
            <a:solidFill>
              <a:srgbClr val="A9BECB">
                <a:alpha val="69804"/>
              </a:srgbClr>
            </a:solidFill>
          </p:spPr>
        </p:sp>
        <p:sp>
          <p:nvSpPr>
            <p:cNvPr name="TextBox 6" id="6"/>
            <p:cNvSpPr txBox="true"/>
            <p:nvPr/>
          </p:nvSpPr>
          <p:spPr>
            <a:xfrm>
              <a:off x="0" y="-123825"/>
              <a:ext cx="680353" cy="1816444"/>
            </a:xfrm>
            <a:prstGeom prst="rect">
              <a:avLst/>
            </a:prstGeom>
          </p:spPr>
          <p:txBody>
            <a:bodyPr anchor="ctr" rtlCol="false" tIns="50800" lIns="50800" bIns="50800" rIns="50800"/>
            <a:lstStyle/>
            <a:p>
              <a:pPr algn="ctr">
                <a:lnSpc>
                  <a:spcPts val="4079"/>
                </a:lnSpc>
              </a:pPr>
            </a:p>
          </p:txBody>
        </p:sp>
      </p:grpSp>
      <p:sp>
        <p:nvSpPr>
          <p:cNvPr name="Freeform 7" id="7"/>
          <p:cNvSpPr/>
          <p:nvPr/>
        </p:nvSpPr>
        <p:spPr>
          <a:xfrm flipH="false" flipV="false" rot="0">
            <a:off x="12831821" y="-1097939"/>
            <a:ext cx="7757566" cy="7757566"/>
          </a:xfrm>
          <a:custGeom>
            <a:avLst/>
            <a:gdLst/>
            <a:ahLst/>
            <a:cxnLst/>
            <a:rect r="r" b="b" t="t" l="l"/>
            <a:pathLst>
              <a:path h="7757566" w="7757566">
                <a:moveTo>
                  <a:pt x="0" y="0"/>
                </a:moveTo>
                <a:lnTo>
                  <a:pt x="7757565" y="0"/>
                </a:lnTo>
                <a:lnTo>
                  <a:pt x="7757565" y="7757566"/>
                </a:lnTo>
                <a:lnTo>
                  <a:pt x="0" y="7757566"/>
                </a:lnTo>
                <a:lnTo>
                  <a:pt x="0" y="0"/>
                </a:lnTo>
                <a:close/>
              </a:path>
            </a:pathLst>
          </a:custGeom>
          <a:blipFill>
            <a:blip r:embed="rId6">
              <a:alphaModFix amt="17000"/>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0" y="303799"/>
            <a:ext cx="18288000" cy="1285875"/>
          </a:xfrm>
          <a:prstGeom prst="rect">
            <a:avLst/>
          </a:prstGeom>
        </p:spPr>
        <p:txBody>
          <a:bodyPr anchor="t" rtlCol="false" tIns="0" lIns="0" bIns="0" rIns="0">
            <a:spAutoFit/>
          </a:bodyPr>
          <a:lstStyle/>
          <a:p>
            <a:pPr algn="ctr" marL="0" indent="0" lvl="0">
              <a:lnSpc>
                <a:spcPts val="10500"/>
              </a:lnSpc>
              <a:spcBef>
                <a:spcPct val="0"/>
              </a:spcBef>
            </a:pPr>
            <a:r>
              <a:rPr lang="en-US" b="true" sz="7500" i="true">
                <a:solidFill>
                  <a:srgbClr val="0F4662"/>
                </a:solidFill>
                <a:latin typeface="Cormorant Garamond Bold Italics"/>
                <a:ea typeface="Cormorant Garamond Bold Italics"/>
                <a:cs typeface="Cormorant Garamond Bold Italics"/>
                <a:sym typeface="Cormorant Garamond Bold Italics"/>
              </a:rPr>
              <a:t>Research and Development </a:t>
            </a:r>
          </a:p>
        </p:txBody>
      </p:sp>
      <p:sp>
        <p:nvSpPr>
          <p:cNvPr name="TextBox 9" id="9"/>
          <p:cNvSpPr txBox="true"/>
          <p:nvPr/>
        </p:nvSpPr>
        <p:spPr>
          <a:xfrm rot="0">
            <a:off x="5915590" y="3816903"/>
            <a:ext cx="6870627" cy="2765763"/>
          </a:xfrm>
          <a:prstGeom prst="rect">
            <a:avLst/>
          </a:prstGeom>
        </p:spPr>
        <p:txBody>
          <a:bodyPr anchor="t" rtlCol="false" tIns="0" lIns="0" bIns="0" rIns="0">
            <a:spAutoFit/>
          </a:bodyPr>
          <a:lstStyle/>
          <a:p>
            <a:pPr algn="ctr">
              <a:lnSpc>
                <a:spcPts val="7432"/>
              </a:lnSpc>
            </a:pPr>
            <a:r>
              <a:rPr lang="en-US" sz="5308" b="true">
                <a:solidFill>
                  <a:srgbClr val="0F4662"/>
                </a:solidFill>
                <a:latin typeface="Quicksand Bold"/>
                <a:ea typeface="Quicksand Bold"/>
                <a:cs typeface="Quicksand Bold"/>
                <a:sym typeface="Quicksand Bold"/>
              </a:rPr>
              <a:t>SHUBHAM AGARWAL</a:t>
            </a:r>
          </a:p>
          <a:p>
            <a:pPr algn="ctr">
              <a:lnSpc>
                <a:spcPts val="7432"/>
              </a:lnSpc>
            </a:pPr>
            <a:r>
              <a:rPr lang="en-US" sz="5308" b="true">
                <a:solidFill>
                  <a:srgbClr val="0F4662"/>
                </a:solidFill>
                <a:latin typeface="Quicksand Bold"/>
                <a:ea typeface="Quicksand Bold"/>
                <a:cs typeface="Quicksand Bold"/>
                <a:sym typeface="Quicksand Bold"/>
              </a:rPr>
              <a:t>NAVDEEP</a:t>
            </a:r>
          </a:p>
          <a:p>
            <a:pPr algn="ctr" marL="0" indent="0" lvl="0">
              <a:lnSpc>
                <a:spcPts val="7432"/>
              </a:lnSpc>
              <a:spcBef>
                <a:spcPct val="0"/>
              </a:spcBef>
            </a:pPr>
            <a:r>
              <a:rPr lang="en-US" b="true" sz="5308">
                <a:solidFill>
                  <a:srgbClr val="0F4662"/>
                </a:solidFill>
                <a:latin typeface="Quicksand Bold"/>
                <a:ea typeface="Quicksand Bold"/>
                <a:cs typeface="Quicksand Bold"/>
                <a:sym typeface="Quicksand Bold"/>
              </a:rPr>
              <a:t>NEERAJ KAJALA</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678455" y="3326398"/>
            <a:ext cx="14692826" cy="5614668"/>
          </a:xfrm>
          <a:prstGeom prst="rect">
            <a:avLst/>
          </a:prstGeom>
        </p:spPr>
        <p:txBody>
          <a:bodyPr anchor="t" rtlCol="false" tIns="0" lIns="0" bIns="0" rIns="0">
            <a:spAutoFit/>
          </a:bodyPr>
          <a:lstStyle/>
          <a:p>
            <a:pPr algn="l">
              <a:lnSpc>
                <a:spcPts val="4480"/>
              </a:lnSpc>
            </a:pPr>
            <a:r>
              <a:rPr lang="en-US" sz="3200">
                <a:solidFill>
                  <a:srgbClr val="7994A0"/>
                </a:solidFill>
                <a:latin typeface="Roboto"/>
                <a:ea typeface="Roboto"/>
                <a:cs typeface="Roboto"/>
                <a:sym typeface="Roboto"/>
              </a:rPr>
              <a:t>Sodium lauroamphoacetate is a zwitterionic surfactant .It is an speciality chemical due to its unique charecterstics of foaming and mildness. Its mildness and multifunctionality make it a key ingredient in both cosmetic and industrial applications. </a:t>
            </a:r>
          </a:p>
          <a:p>
            <a:pPr algn="l">
              <a:lnSpc>
                <a:spcPts val="4480"/>
              </a:lnSpc>
            </a:pPr>
            <a:r>
              <a:rPr lang="en-US" sz="3200">
                <a:solidFill>
                  <a:srgbClr val="7994A0"/>
                </a:solidFill>
                <a:latin typeface="Roboto"/>
                <a:ea typeface="Roboto"/>
                <a:cs typeface="Roboto"/>
                <a:sym typeface="Roboto"/>
              </a:rPr>
              <a:t>- Molecular Formula:C18H35N2NaO4</a:t>
            </a:r>
          </a:p>
          <a:p>
            <a:pPr algn="l">
              <a:lnSpc>
                <a:spcPts val="4480"/>
              </a:lnSpc>
            </a:pPr>
            <a:r>
              <a:rPr lang="en-US" sz="3200">
                <a:solidFill>
                  <a:srgbClr val="7994A0"/>
                </a:solidFill>
                <a:latin typeface="Roboto"/>
                <a:ea typeface="Roboto"/>
                <a:cs typeface="Roboto"/>
                <a:sym typeface="Roboto"/>
              </a:rPr>
              <a:t>- Molecular Weight: 349.46 g/mol</a:t>
            </a:r>
          </a:p>
          <a:p>
            <a:pPr algn="l">
              <a:lnSpc>
                <a:spcPts val="4480"/>
              </a:lnSpc>
            </a:pPr>
            <a:r>
              <a:rPr lang="en-US" sz="3200">
                <a:solidFill>
                  <a:srgbClr val="7994A0"/>
                </a:solidFill>
                <a:latin typeface="Roboto"/>
                <a:ea typeface="Roboto"/>
                <a:cs typeface="Roboto"/>
                <a:sym typeface="Roboto"/>
              </a:rPr>
              <a:t>-Physical appearance: Pale yellow liquid</a:t>
            </a:r>
          </a:p>
          <a:p>
            <a:pPr algn="l">
              <a:lnSpc>
                <a:spcPts val="4480"/>
              </a:lnSpc>
            </a:pPr>
            <a:r>
              <a:rPr lang="en-US" sz="3200">
                <a:solidFill>
                  <a:srgbClr val="7994A0"/>
                </a:solidFill>
                <a:latin typeface="Roboto"/>
                <a:ea typeface="Roboto"/>
                <a:cs typeface="Roboto"/>
                <a:sym typeface="Roboto"/>
              </a:rPr>
              <a:t>- Used in shampoos, body washes, facial cleansers, and baby products as a gentle cleaning agent.</a:t>
            </a:r>
          </a:p>
          <a:p>
            <a:pPr algn="l">
              <a:lnSpc>
                <a:spcPts val="4480"/>
              </a:lnSpc>
              <a:spcBef>
                <a:spcPct val="0"/>
              </a:spcBef>
            </a:pPr>
            <a:r>
              <a:rPr lang="en-US" sz="3200">
                <a:solidFill>
                  <a:srgbClr val="7994A0"/>
                </a:solidFill>
                <a:latin typeface="Roboto"/>
                <a:ea typeface="Roboto"/>
                <a:cs typeface="Roboto"/>
                <a:sym typeface="Roboto"/>
              </a:rPr>
              <a:t>-Biodegredable and environment safe.</a:t>
            </a:r>
          </a:p>
        </p:txBody>
      </p:sp>
      <p:sp>
        <p:nvSpPr>
          <p:cNvPr name="TextBox 3" id="3"/>
          <p:cNvSpPr txBox="true"/>
          <p:nvPr/>
        </p:nvSpPr>
        <p:spPr>
          <a:xfrm rot="0">
            <a:off x="4831343" y="1589674"/>
            <a:ext cx="15700484" cy="854074"/>
          </a:xfrm>
          <a:prstGeom prst="rect">
            <a:avLst/>
          </a:prstGeom>
        </p:spPr>
        <p:txBody>
          <a:bodyPr anchor="t" rtlCol="false" tIns="0" lIns="0" bIns="0" rIns="0">
            <a:spAutoFit/>
          </a:bodyPr>
          <a:lstStyle/>
          <a:p>
            <a:pPr algn="l">
              <a:lnSpc>
                <a:spcPts val="7000"/>
              </a:lnSpc>
            </a:pPr>
            <a:r>
              <a:rPr lang="en-US" b="true" sz="5000" i="true">
                <a:solidFill>
                  <a:srgbClr val="0F4662"/>
                </a:solidFill>
                <a:latin typeface="Cormorant Garamond Bold Italics"/>
                <a:ea typeface="Cormorant Garamond Bold Italics"/>
                <a:cs typeface="Cormorant Garamond Bold Italics"/>
                <a:sym typeface="Cormorant Garamond Bold Italics"/>
              </a:rPr>
              <a:t>Sodium Lauroamphoacetate</a:t>
            </a:r>
          </a:p>
        </p:txBody>
      </p:sp>
      <p:grpSp>
        <p:nvGrpSpPr>
          <p:cNvPr name="Group 4" id="4"/>
          <p:cNvGrpSpPr/>
          <p:nvPr/>
        </p:nvGrpSpPr>
        <p:grpSpPr>
          <a:xfrm rot="0">
            <a:off x="15875111" y="0"/>
            <a:ext cx="2412889" cy="10271151"/>
            <a:chOff x="0" y="0"/>
            <a:chExt cx="635494" cy="2705159"/>
          </a:xfrm>
        </p:grpSpPr>
        <p:sp>
          <p:nvSpPr>
            <p:cNvPr name="Freeform 5" id="5"/>
            <p:cNvSpPr/>
            <p:nvPr/>
          </p:nvSpPr>
          <p:spPr>
            <a:xfrm flipH="false" flipV="false" rot="0">
              <a:off x="0" y="0"/>
              <a:ext cx="635494" cy="2705159"/>
            </a:xfrm>
            <a:custGeom>
              <a:avLst/>
              <a:gdLst/>
              <a:ahLst/>
              <a:cxnLst/>
              <a:rect r="r" b="b" t="t" l="l"/>
              <a:pathLst>
                <a:path h="2705159" w="635494">
                  <a:moveTo>
                    <a:pt x="0" y="0"/>
                  </a:moveTo>
                  <a:lnTo>
                    <a:pt x="635494" y="0"/>
                  </a:lnTo>
                  <a:lnTo>
                    <a:pt x="635494" y="2705159"/>
                  </a:lnTo>
                  <a:lnTo>
                    <a:pt x="0" y="2705159"/>
                  </a:lnTo>
                  <a:close/>
                </a:path>
              </a:pathLst>
            </a:custGeom>
            <a:solidFill>
              <a:srgbClr val="7994A0"/>
            </a:solidFill>
          </p:spPr>
        </p:sp>
        <p:sp>
          <p:nvSpPr>
            <p:cNvPr name="TextBox 6" id="6"/>
            <p:cNvSpPr txBox="true"/>
            <p:nvPr/>
          </p:nvSpPr>
          <p:spPr>
            <a:xfrm>
              <a:off x="0" y="-47625"/>
              <a:ext cx="635494" cy="2752784"/>
            </a:xfrm>
            <a:prstGeom prst="rect">
              <a:avLst/>
            </a:prstGeom>
          </p:spPr>
          <p:txBody>
            <a:bodyPr anchor="ctr" rtlCol="false" tIns="50800" lIns="50800" bIns="50800" rIns="50800"/>
            <a:lstStyle/>
            <a:p>
              <a:pPr algn="ctr">
                <a:lnSpc>
                  <a:spcPts val="3693"/>
                </a:lnSpc>
              </a:pPr>
            </a:p>
          </p:txBody>
        </p:sp>
      </p:grpSp>
      <p:sp>
        <p:nvSpPr>
          <p:cNvPr name="TextBox 7" id="7"/>
          <p:cNvSpPr txBox="true"/>
          <p:nvPr/>
        </p:nvSpPr>
        <p:spPr>
          <a:xfrm rot="0">
            <a:off x="3993888" y="411163"/>
            <a:ext cx="9068601" cy="1111250"/>
          </a:xfrm>
          <a:prstGeom prst="rect">
            <a:avLst/>
          </a:prstGeom>
        </p:spPr>
        <p:txBody>
          <a:bodyPr anchor="t" rtlCol="false" tIns="0" lIns="0" bIns="0" rIns="0">
            <a:spAutoFit/>
          </a:bodyPr>
          <a:lstStyle/>
          <a:p>
            <a:pPr algn="l" marL="0" indent="0" lvl="0">
              <a:lnSpc>
                <a:spcPts val="9100"/>
              </a:lnSpc>
              <a:spcBef>
                <a:spcPct val="0"/>
              </a:spcBef>
            </a:pPr>
            <a:r>
              <a:rPr lang="en-US" b="true" sz="6500" i="true">
                <a:solidFill>
                  <a:srgbClr val="0F4662"/>
                </a:solidFill>
                <a:latin typeface="Cormorant Garamond Bold Italics"/>
                <a:ea typeface="Cormorant Garamond Bold Italics"/>
                <a:cs typeface="Cormorant Garamond Bold Italics"/>
                <a:sym typeface="Cormorant Garamond Bold Italics"/>
              </a:rPr>
              <a:t>Research and Development</a:t>
            </a:r>
          </a:p>
        </p:txBody>
      </p:sp>
      <p:sp>
        <p:nvSpPr>
          <p:cNvPr name="TextBox 8" id="8"/>
          <p:cNvSpPr txBox="true"/>
          <p:nvPr/>
        </p:nvSpPr>
        <p:spPr>
          <a:xfrm rot="0">
            <a:off x="678455" y="2348498"/>
            <a:ext cx="15700484" cy="854074"/>
          </a:xfrm>
          <a:prstGeom prst="rect">
            <a:avLst/>
          </a:prstGeom>
        </p:spPr>
        <p:txBody>
          <a:bodyPr anchor="t" rtlCol="false" tIns="0" lIns="0" bIns="0" rIns="0">
            <a:spAutoFit/>
          </a:bodyPr>
          <a:lstStyle/>
          <a:p>
            <a:pPr algn="l">
              <a:lnSpc>
                <a:spcPts val="7000"/>
              </a:lnSpc>
            </a:pPr>
            <a:r>
              <a:rPr lang="en-US" b="true" sz="5000" i="true">
                <a:solidFill>
                  <a:srgbClr val="0F4662"/>
                </a:solidFill>
                <a:latin typeface="Cormorant Garamond Bold Italics"/>
                <a:ea typeface="Cormorant Garamond Bold Italics"/>
                <a:cs typeface="Cormorant Garamond Bold Italics"/>
                <a:sym typeface="Cormorant Garamond Bold Italics"/>
              </a:rPr>
              <a:t>Overview</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7</a:t>
            </a:r>
          </a:p>
        </p:txBody>
      </p:sp>
      <p:sp>
        <p:nvSpPr>
          <p:cNvPr name="Freeform 10" id="10"/>
          <p:cNvSpPr/>
          <p:nvPr/>
        </p:nvSpPr>
        <p:spPr>
          <a:xfrm flipH="false" flipV="false" rot="0">
            <a:off x="13974466" y="-1435035"/>
            <a:ext cx="7757566" cy="7757566"/>
          </a:xfrm>
          <a:custGeom>
            <a:avLst/>
            <a:gdLst/>
            <a:ahLst/>
            <a:cxnLst/>
            <a:rect r="r" b="b" t="t" l="l"/>
            <a:pathLst>
              <a:path h="7757566" w="7757566">
                <a:moveTo>
                  <a:pt x="0" y="0"/>
                </a:moveTo>
                <a:lnTo>
                  <a:pt x="7757566" y="0"/>
                </a:lnTo>
                <a:lnTo>
                  <a:pt x="7757566" y="7757566"/>
                </a:lnTo>
                <a:lnTo>
                  <a:pt x="0" y="7757566"/>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878229" y="1028700"/>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691284" y="965467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006649">
            <a:off x="14726906" y="5912562"/>
            <a:ext cx="8606400" cy="6691476"/>
          </a:xfrm>
          <a:custGeom>
            <a:avLst/>
            <a:gdLst/>
            <a:ahLst/>
            <a:cxnLst/>
            <a:rect r="r" b="b" t="t" l="l"/>
            <a:pathLst>
              <a:path h="6691476" w="8606400">
                <a:moveTo>
                  <a:pt x="0" y="0"/>
                </a:moveTo>
                <a:lnTo>
                  <a:pt x="8606400" y="0"/>
                </a:lnTo>
                <a:lnTo>
                  <a:pt x="8606400" y="6691476"/>
                </a:lnTo>
                <a:lnTo>
                  <a:pt x="0" y="6691476"/>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4384" y="428942"/>
            <a:ext cx="16676785"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Amidification process for Sodium Lauroamphoacetate</a:t>
            </a:r>
          </a:p>
        </p:txBody>
      </p:sp>
      <p:sp>
        <p:nvSpPr>
          <p:cNvPr name="TextBox 4" id="4"/>
          <p:cNvSpPr txBox="true"/>
          <p:nvPr/>
        </p:nvSpPr>
        <p:spPr>
          <a:xfrm rot="0">
            <a:off x="5050969" y="1708939"/>
            <a:ext cx="6864902" cy="415290"/>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F4662"/>
                </a:solidFill>
                <a:latin typeface="Quicksand"/>
                <a:ea typeface="Quicksand"/>
                <a:cs typeface="Quicksand"/>
                <a:sym typeface="Quicksand"/>
              </a:rPr>
              <a:t>Formation of Amidoamine Intermediate </a:t>
            </a:r>
          </a:p>
        </p:txBody>
      </p:sp>
      <p:sp>
        <p:nvSpPr>
          <p:cNvPr name="TextBox 5" id="5"/>
          <p:cNvSpPr txBox="true"/>
          <p:nvPr/>
        </p:nvSpPr>
        <p:spPr>
          <a:xfrm rot="0">
            <a:off x="793586" y="1666394"/>
            <a:ext cx="5348229" cy="49085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STEP 1 Amidation Reaction:</a:t>
            </a:r>
          </a:p>
        </p:txBody>
      </p:sp>
      <p:sp>
        <p:nvSpPr>
          <p:cNvPr name="TextBox 6" id="6"/>
          <p:cNvSpPr txBox="true"/>
          <p:nvPr/>
        </p:nvSpPr>
        <p:spPr>
          <a:xfrm rot="0">
            <a:off x="1503885" y="4418561"/>
            <a:ext cx="8052255" cy="125349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0F4662"/>
                </a:solidFill>
                <a:latin typeface="Quicksand"/>
                <a:ea typeface="Quicksand"/>
                <a:cs typeface="Quicksand"/>
                <a:sym typeface="Quicksand"/>
              </a:rPr>
              <a:t>A Vaccum system is used to remove excess water.</a:t>
            </a:r>
          </a:p>
          <a:p>
            <a:pPr algn="l">
              <a:lnSpc>
                <a:spcPts val="3359"/>
              </a:lnSpc>
            </a:pPr>
          </a:p>
        </p:txBody>
      </p:sp>
      <p:sp>
        <p:nvSpPr>
          <p:cNvPr name="Freeform 7" id="7"/>
          <p:cNvSpPr/>
          <p:nvPr/>
        </p:nvSpPr>
        <p:spPr>
          <a:xfrm flipH="false" flipV="false" rot="0">
            <a:off x="15579303" y="1559974"/>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24384" y="9529723"/>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202759" y="2309649"/>
            <a:ext cx="5348229" cy="834390"/>
          </a:xfrm>
          <a:prstGeom prst="rect">
            <a:avLst/>
          </a:prstGeom>
        </p:spPr>
        <p:txBody>
          <a:bodyPr anchor="t" rtlCol="false" tIns="0" lIns="0" bIns="0" rIns="0">
            <a:spAutoFit/>
          </a:bodyPr>
          <a:lstStyle/>
          <a:p>
            <a:pPr algn="r">
              <a:lnSpc>
                <a:spcPts val="3359"/>
              </a:lnSpc>
            </a:pPr>
            <a:r>
              <a:rPr lang="en-US" sz="2400" b="true">
                <a:solidFill>
                  <a:srgbClr val="0F4662"/>
                </a:solidFill>
                <a:latin typeface="Quicksand Bold"/>
                <a:ea typeface="Quicksand Bold"/>
                <a:cs typeface="Quicksand Bold"/>
                <a:sym typeface="Quicksand Bold"/>
              </a:rPr>
              <a:t>REACTION:</a:t>
            </a:r>
          </a:p>
          <a:p>
            <a:pPr algn="r" marL="0" indent="0" lvl="0">
              <a:lnSpc>
                <a:spcPts val="3359"/>
              </a:lnSpc>
              <a:spcBef>
                <a:spcPct val="0"/>
              </a:spcBef>
            </a:pPr>
            <a:r>
              <a:rPr lang="en-US" sz="2400">
                <a:solidFill>
                  <a:srgbClr val="0F4662"/>
                </a:solidFill>
                <a:latin typeface="Quicksand"/>
                <a:ea typeface="Quicksand"/>
                <a:cs typeface="Quicksand"/>
                <a:sym typeface="Quicksand"/>
              </a:rPr>
              <a:t> </a:t>
            </a:r>
          </a:p>
        </p:txBody>
      </p:sp>
      <p:sp>
        <p:nvSpPr>
          <p:cNvPr name="TextBox 10" id="10"/>
          <p:cNvSpPr txBox="true"/>
          <p:nvPr/>
        </p:nvSpPr>
        <p:spPr>
          <a:xfrm rot="0">
            <a:off x="1536856" y="2312901"/>
            <a:ext cx="11497349" cy="125349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0F4662"/>
                </a:solidFill>
                <a:latin typeface="Quicksand"/>
                <a:ea typeface="Quicksand"/>
                <a:cs typeface="Quicksand"/>
                <a:sym typeface="Quicksand"/>
              </a:rPr>
              <a:t>Fatty Acid+Aminoethylethanolamie =&gt;Amidoamine Intermediate +Water</a:t>
            </a:r>
          </a:p>
          <a:p>
            <a:pPr algn="l">
              <a:lnSpc>
                <a:spcPts val="3359"/>
              </a:lnSpc>
            </a:pPr>
          </a:p>
        </p:txBody>
      </p:sp>
      <p:sp>
        <p:nvSpPr>
          <p:cNvPr name="TextBox 11" id="11"/>
          <p:cNvSpPr txBox="true"/>
          <p:nvPr/>
        </p:nvSpPr>
        <p:spPr>
          <a:xfrm rot="0">
            <a:off x="-297260" y="3239289"/>
            <a:ext cx="5348229"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REACTION CONDITIONS:</a:t>
            </a:r>
          </a:p>
        </p:txBody>
      </p:sp>
      <p:sp>
        <p:nvSpPr>
          <p:cNvPr name="TextBox 12" id="12"/>
          <p:cNvSpPr txBox="true"/>
          <p:nvPr/>
        </p:nvSpPr>
        <p:spPr>
          <a:xfrm rot="0">
            <a:off x="1503885" y="3676958"/>
            <a:ext cx="11497349" cy="12534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TEMPERATURE= 150-180 degree celcius</a:t>
            </a:r>
          </a:p>
          <a:p>
            <a:pPr algn="l">
              <a:lnSpc>
                <a:spcPts val="3359"/>
              </a:lnSpc>
            </a:pPr>
            <a:r>
              <a:rPr lang="en-US" sz="2400">
                <a:solidFill>
                  <a:srgbClr val="0F4662"/>
                </a:solidFill>
                <a:latin typeface="Quicksand"/>
                <a:ea typeface="Quicksand"/>
                <a:cs typeface="Quicksand"/>
                <a:sym typeface="Quicksand"/>
              </a:rPr>
              <a:t>PRESSURE: 10-50 mbar</a:t>
            </a:r>
          </a:p>
          <a:p>
            <a:pPr algn="l">
              <a:lnSpc>
                <a:spcPts val="3359"/>
              </a:lnSpc>
            </a:pPr>
            <a:r>
              <a:rPr lang="en-US" sz="2400">
                <a:solidFill>
                  <a:srgbClr val="0F4662"/>
                </a:solidFill>
                <a:latin typeface="Quicksand"/>
                <a:ea typeface="Quicksand"/>
                <a:cs typeface="Quicksand"/>
                <a:sym typeface="Quicksand"/>
              </a:rPr>
              <a:t>REACTOR USED: BATCH OR CSTR</a:t>
            </a:r>
          </a:p>
        </p:txBody>
      </p:sp>
      <p:sp>
        <p:nvSpPr>
          <p:cNvPr name="AutoShape 13" id="13"/>
          <p:cNvSpPr/>
          <p:nvPr/>
        </p:nvSpPr>
        <p:spPr>
          <a:xfrm>
            <a:off x="1425487" y="2157249"/>
            <a:ext cx="4639493" cy="0"/>
          </a:xfrm>
          <a:prstGeom prst="line">
            <a:avLst/>
          </a:prstGeom>
          <a:ln cap="flat" w="57150">
            <a:solidFill>
              <a:srgbClr val="7994A0"/>
            </a:solidFill>
            <a:prstDash val="solid"/>
            <a:headEnd type="none" len="sm" w="sm"/>
            <a:tailEnd type="none" len="sm" w="sm"/>
          </a:ln>
        </p:spPr>
      </p:sp>
      <p:sp>
        <p:nvSpPr>
          <p:cNvPr name="TextBox 14" id="14"/>
          <p:cNvSpPr txBox="true"/>
          <p:nvPr/>
        </p:nvSpPr>
        <p:spPr>
          <a:xfrm rot="0">
            <a:off x="1258943" y="5572356"/>
            <a:ext cx="6660765" cy="490855"/>
          </a:xfrm>
          <a:prstGeom prst="rect">
            <a:avLst/>
          </a:prstGeom>
        </p:spPr>
        <p:txBody>
          <a:bodyPr anchor="t" rtlCol="false" tIns="0" lIns="0" bIns="0" rIns="0">
            <a:spAutoFit/>
          </a:bodyPr>
          <a:lstStyle/>
          <a:p>
            <a:pPr algn="r" marL="0" indent="0" lvl="0">
              <a:lnSpc>
                <a:spcPts val="3919"/>
              </a:lnSpc>
              <a:spcBef>
                <a:spcPct val="0"/>
              </a:spcBef>
            </a:pPr>
            <a:r>
              <a:rPr lang="en-US" b="true" sz="2799" strike="noStrike" u="none">
                <a:solidFill>
                  <a:srgbClr val="0F4662"/>
                </a:solidFill>
                <a:latin typeface="Quicksand Bold"/>
                <a:ea typeface="Quicksand Bold"/>
                <a:cs typeface="Quicksand Bold"/>
                <a:sym typeface="Quicksand Bold"/>
              </a:rPr>
              <a:t>STEP 2 Carboxymethylation Reaction:</a:t>
            </a:r>
          </a:p>
        </p:txBody>
      </p:sp>
      <p:sp>
        <p:nvSpPr>
          <p:cNvPr name="TextBox 15" id="15"/>
          <p:cNvSpPr txBox="true"/>
          <p:nvPr/>
        </p:nvSpPr>
        <p:spPr>
          <a:xfrm rot="0">
            <a:off x="6123688" y="5614901"/>
            <a:ext cx="6864902" cy="415290"/>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F4662"/>
                </a:solidFill>
                <a:latin typeface="Quicksand"/>
                <a:ea typeface="Quicksand"/>
                <a:cs typeface="Quicksand"/>
                <a:sym typeface="Quicksand"/>
              </a:rPr>
              <a:t> Formation of Alkyl Amphoacetate </a:t>
            </a:r>
          </a:p>
        </p:txBody>
      </p:sp>
      <p:sp>
        <p:nvSpPr>
          <p:cNvPr name="TextBox 16" id="16"/>
          <p:cNvSpPr txBox="true"/>
          <p:nvPr/>
        </p:nvSpPr>
        <p:spPr>
          <a:xfrm rot="0">
            <a:off x="-2314128" y="6254346"/>
            <a:ext cx="5348229" cy="834390"/>
          </a:xfrm>
          <a:prstGeom prst="rect">
            <a:avLst/>
          </a:prstGeom>
        </p:spPr>
        <p:txBody>
          <a:bodyPr anchor="t" rtlCol="false" tIns="0" lIns="0" bIns="0" rIns="0">
            <a:spAutoFit/>
          </a:bodyPr>
          <a:lstStyle/>
          <a:p>
            <a:pPr algn="r">
              <a:lnSpc>
                <a:spcPts val="3359"/>
              </a:lnSpc>
            </a:pPr>
            <a:r>
              <a:rPr lang="en-US" sz="2400" b="true">
                <a:solidFill>
                  <a:srgbClr val="0F4662"/>
                </a:solidFill>
                <a:latin typeface="Quicksand Bold"/>
                <a:ea typeface="Quicksand Bold"/>
                <a:cs typeface="Quicksand Bold"/>
                <a:sym typeface="Quicksand Bold"/>
              </a:rPr>
              <a:t>REACTION:</a:t>
            </a:r>
          </a:p>
          <a:p>
            <a:pPr algn="r" marL="0" indent="0" lvl="0">
              <a:lnSpc>
                <a:spcPts val="3359"/>
              </a:lnSpc>
              <a:spcBef>
                <a:spcPct val="0"/>
              </a:spcBef>
            </a:pPr>
            <a:r>
              <a:rPr lang="en-US" sz="2400">
                <a:solidFill>
                  <a:srgbClr val="0F4662"/>
                </a:solidFill>
                <a:latin typeface="Quicksand"/>
                <a:ea typeface="Quicksand"/>
                <a:cs typeface="Quicksand"/>
                <a:sym typeface="Quicksand"/>
              </a:rPr>
              <a:t> </a:t>
            </a:r>
          </a:p>
        </p:txBody>
      </p:sp>
      <p:sp>
        <p:nvSpPr>
          <p:cNvPr name="TextBox 17" id="17"/>
          <p:cNvSpPr txBox="true"/>
          <p:nvPr/>
        </p:nvSpPr>
        <p:spPr>
          <a:xfrm rot="0">
            <a:off x="1425487" y="6257598"/>
            <a:ext cx="14629609" cy="125349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0F4662"/>
                </a:solidFill>
                <a:latin typeface="Quicksand"/>
                <a:ea typeface="Quicksand"/>
                <a:cs typeface="Quicksand"/>
                <a:sym typeface="Quicksand"/>
              </a:rPr>
              <a:t>Amidoamine Intermediate + Sodium Monochloroacetate =&gt; Alkyl Amphoacetate surfactatnt + NaCl</a:t>
            </a:r>
          </a:p>
          <a:p>
            <a:pPr algn="l">
              <a:lnSpc>
                <a:spcPts val="3359"/>
              </a:lnSpc>
            </a:pPr>
          </a:p>
        </p:txBody>
      </p:sp>
      <p:sp>
        <p:nvSpPr>
          <p:cNvPr name="TextBox 18" id="18"/>
          <p:cNvSpPr txBox="true"/>
          <p:nvPr/>
        </p:nvSpPr>
        <p:spPr>
          <a:xfrm rot="0">
            <a:off x="-408630" y="7183986"/>
            <a:ext cx="5348229"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REACTION CONDITIONS:</a:t>
            </a:r>
          </a:p>
        </p:txBody>
      </p:sp>
      <p:sp>
        <p:nvSpPr>
          <p:cNvPr name="TextBox 19" id="19"/>
          <p:cNvSpPr txBox="true"/>
          <p:nvPr/>
        </p:nvSpPr>
        <p:spPr>
          <a:xfrm rot="0">
            <a:off x="1425487" y="7618326"/>
            <a:ext cx="12568912" cy="12534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TEMPERATURE= 80-100 degree celcius</a:t>
            </a:r>
          </a:p>
          <a:p>
            <a:pPr algn="l">
              <a:lnSpc>
                <a:spcPts val="3359"/>
              </a:lnSpc>
            </a:pPr>
            <a:r>
              <a:rPr lang="en-US" sz="2400">
                <a:solidFill>
                  <a:srgbClr val="0F4662"/>
                </a:solidFill>
                <a:latin typeface="Quicksand"/>
                <a:ea typeface="Quicksand"/>
                <a:cs typeface="Quicksand"/>
                <a:sym typeface="Quicksand"/>
              </a:rPr>
              <a:t>Ph= 9-10 It is maintained by constant addition of NaOH</a:t>
            </a:r>
          </a:p>
          <a:p>
            <a:pPr algn="l">
              <a:lnSpc>
                <a:spcPts val="3359"/>
              </a:lnSpc>
            </a:pPr>
            <a:r>
              <a:rPr lang="en-US" sz="2400" strike="noStrike" u="none">
                <a:solidFill>
                  <a:srgbClr val="0F4662"/>
                </a:solidFill>
                <a:latin typeface="Quicksand"/>
                <a:ea typeface="Quicksand"/>
                <a:cs typeface="Quicksand"/>
                <a:sym typeface="Quicksand"/>
              </a:rPr>
              <a:t>Controlled Addition of SMCA / Cyanide + Formaldehyde to prevent side reactions.</a:t>
            </a:r>
          </a:p>
        </p:txBody>
      </p:sp>
      <p:sp>
        <p:nvSpPr>
          <p:cNvPr name="AutoShape 20" id="20"/>
          <p:cNvSpPr/>
          <p:nvPr/>
        </p:nvSpPr>
        <p:spPr>
          <a:xfrm flipV="true">
            <a:off x="1425487" y="6063211"/>
            <a:ext cx="6494221" cy="0"/>
          </a:xfrm>
          <a:prstGeom prst="line">
            <a:avLst/>
          </a:prstGeom>
          <a:ln cap="flat" w="57150">
            <a:solidFill>
              <a:srgbClr val="7994A0"/>
            </a:solidFill>
            <a:prstDash val="solid"/>
            <a:headEnd type="none" len="sm" w="sm"/>
            <a:tailEnd type="none" len="sm" w="sm"/>
          </a:ln>
        </p:spPr>
      </p:sp>
      <p:sp>
        <p:nvSpPr>
          <p:cNvPr name="TextBox 21" id="2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2006649">
            <a:off x="14726906" y="5912562"/>
            <a:ext cx="8606400" cy="6691476"/>
          </a:xfrm>
          <a:custGeom>
            <a:avLst/>
            <a:gdLst/>
            <a:ahLst/>
            <a:cxnLst/>
            <a:rect r="r" b="b" t="t" l="l"/>
            <a:pathLst>
              <a:path h="6691476" w="8606400">
                <a:moveTo>
                  <a:pt x="0" y="0"/>
                </a:moveTo>
                <a:lnTo>
                  <a:pt x="8606400" y="0"/>
                </a:lnTo>
                <a:lnTo>
                  <a:pt x="8606400" y="6691476"/>
                </a:lnTo>
                <a:lnTo>
                  <a:pt x="0" y="6691476"/>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4384" y="428942"/>
            <a:ext cx="16676785" cy="1085215"/>
          </a:xfrm>
          <a:prstGeom prst="rect">
            <a:avLst/>
          </a:prstGeom>
        </p:spPr>
        <p:txBody>
          <a:bodyPr anchor="t" rtlCol="false" tIns="0" lIns="0" bIns="0" rIns="0">
            <a:spAutoFit/>
          </a:bodyPr>
          <a:lstStyle/>
          <a:p>
            <a:pPr algn="l" marL="0" indent="0" lvl="0">
              <a:lnSpc>
                <a:spcPts val="8959"/>
              </a:lnSpc>
              <a:spcBef>
                <a:spcPct val="0"/>
              </a:spcBef>
            </a:pPr>
            <a:r>
              <a:rPr lang="en-US" b="true" sz="6399" i="true">
                <a:solidFill>
                  <a:srgbClr val="0F4662"/>
                </a:solidFill>
                <a:latin typeface="Cormorant Garamond Bold Italics"/>
                <a:ea typeface="Cormorant Garamond Bold Italics"/>
                <a:cs typeface="Cormorant Garamond Bold Italics"/>
                <a:sym typeface="Cormorant Garamond Bold Italics"/>
              </a:rPr>
              <a:t>Alternate process using Formldehyde and Cyanide</a:t>
            </a:r>
          </a:p>
        </p:txBody>
      </p:sp>
      <p:sp>
        <p:nvSpPr>
          <p:cNvPr name="TextBox 4" id="4"/>
          <p:cNvSpPr txBox="true"/>
          <p:nvPr/>
        </p:nvSpPr>
        <p:spPr>
          <a:xfrm rot="0">
            <a:off x="5050969" y="1708939"/>
            <a:ext cx="6864902" cy="415290"/>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F4662"/>
                </a:solidFill>
                <a:latin typeface="Quicksand"/>
                <a:ea typeface="Quicksand"/>
                <a:cs typeface="Quicksand"/>
                <a:sym typeface="Quicksand"/>
              </a:rPr>
              <a:t>Formation of Amidoamine Intermediate </a:t>
            </a:r>
          </a:p>
        </p:txBody>
      </p:sp>
      <p:sp>
        <p:nvSpPr>
          <p:cNvPr name="TextBox 5" id="5"/>
          <p:cNvSpPr txBox="true"/>
          <p:nvPr/>
        </p:nvSpPr>
        <p:spPr>
          <a:xfrm rot="0">
            <a:off x="793586" y="1666394"/>
            <a:ext cx="5348229" cy="490855"/>
          </a:xfrm>
          <a:prstGeom prst="rect">
            <a:avLst/>
          </a:prstGeom>
        </p:spPr>
        <p:txBody>
          <a:bodyPr anchor="t" rtlCol="false" tIns="0" lIns="0" bIns="0" rIns="0">
            <a:spAutoFit/>
          </a:bodyPr>
          <a:lstStyle/>
          <a:p>
            <a:pPr algn="r" marL="0" indent="0" lvl="0">
              <a:lnSpc>
                <a:spcPts val="3919"/>
              </a:lnSpc>
              <a:spcBef>
                <a:spcPct val="0"/>
              </a:spcBef>
            </a:pPr>
            <a:r>
              <a:rPr lang="en-US" b="true" sz="2799">
                <a:solidFill>
                  <a:srgbClr val="0F4662"/>
                </a:solidFill>
                <a:latin typeface="Quicksand Bold"/>
                <a:ea typeface="Quicksand Bold"/>
                <a:cs typeface="Quicksand Bold"/>
                <a:sym typeface="Quicksand Bold"/>
              </a:rPr>
              <a:t>STEP 1 Amidation Reaction:</a:t>
            </a:r>
          </a:p>
        </p:txBody>
      </p:sp>
      <p:sp>
        <p:nvSpPr>
          <p:cNvPr name="TextBox 6" id="6"/>
          <p:cNvSpPr txBox="true"/>
          <p:nvPr/>
        </p:nvSpPr>
        <p:spPr>
          <a:xfrm rot="0">
            <a:off x="1503885" y="4418561"/>
            <a:ext cx="8052255" cy="125349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0F4662"/>
                </a:solidFill>
                <a:latin typeface="Quicksand"/>
                <a:ea typeface="Quicksand"/>
                <a:cs typeface="Quicksand"/>
                <a:sym typeface="Quicksand"/>
              </a:rPr>
              <a:t>A Vaccum system is used to remove excess water.</a:t>
            </a:r>
          </a:p>
          <a:p>
            <a:pPr algn="l">
              <a:lnSpc>
                <a:spcPts val="3359"/>
              </a:lnSpc>
            </a:pPr>
          </a:p>
        </p:txBody>
      </p:sp>
      <p:sp>
        <p:nvSpPr>
          <p:cNvPr name="Freeform 7" id="7"/>
          <p:cNvSpPr/>
          <p:nvPr/>
        </p:nvSpPr>
        <p:spPr>
          <a:xfrm flipH="false" flipV="false" rot="0">
            <a:off x="15579303" y="1559974"/>
            <a:ext cx="1679997" cy="249900"/>
          </a:xfrm>
          <a:custGeom>
            <a:avLst/>
            <a:gdLst/>
            <a:ahLst/>
            <a:cxnLst/>
            <a:rect r="r" b="b" t="t" l="l"/>
            <a:pathLst>
              <a:path h="249900" w="1679997">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24384" y="9621828"/>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202759" y="2309649"/>
            <a:ext cx="5348229" cy="834390"/>
          </a:xfrm>
          <a:prstGeom prst="rect">
            <a:avLst/>
          </a:prstGeom>
        </p:spPr>
        <p:txBody>
          <a:bodyPr anchor="t" rtlCol="false" tIns="0" lIns="0" bIns="0" rIns="0">
            <a:spAutoFit/>
          </a:bodyPr>
          <a:lstStyle/>
          <a:p>
            <a:pPr algn="r">
              <a:lnSpc>
                <a:spcPts val="3359"/>
              </a:lnSpc>
            </a:pPr>
            <a:r>
              <a:rPr lang="en-US" sz="2400" b="true">
                <a:solidFill>
                  <a:srgbClr val="0F4662"/>
                </a:solidFill>
                <a:latin typeface="Quicksand Bold"/>
                <a:ea typeface="Quicksand Bold"/>
                <a:cs typeface="Quicksand Bold"/>
                <a:sym typeface="Quicksand Bold"/>
              </a:rPr>
              <a:t>REACTION:</a:t>
            </a:r>
          </a:p>
          <a:p>
            <a:pPr algn="r" marL="0" indent="0" lvl="0">
              <a:lnSpc>
                <a:spcPts val="3359"/>
              </a:lnSpc>
              <a:spcBef>
                <a:spcPct val="0"/>
              </a:spcBef>
            </a:pPr>
            <a:r>
              <a:rPr lang="en-US" sz="2400">
                <a:solidFill>
                  <a:srgbClr val="0F4662"/>
                </a:solidFill>
                <a:latin typeface="Quicksand"/>
                <a:ea typeface="Quicksand"/>
                <a:cs typeface="Quicksand"/>
                <a:sym typeface="Quicksand"/>
              </a:rPr>
              <a:t> </a:t>
            </a:r>
          </a:p>
        </p:txBody>
      </p:sp>
      <p:sp>
        <p:nvSpPr>
          <p:cNvPr name="TextBox 10" id="10"/>
          <p:cNvSpPr txBox="true"/>
          <p:nvPr/>
        </p:nvSpPr>
        <p:spPr>
          <a:xfrm rot="0">
            <a:off x="1536856" y="2312901"/>
            <a:ext cx="11497349" cy="125349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0F4662"/>
                </a:solidFill>
                <a:latin typeface="Quicksand"/>
                <a:ea typeface="Quicksand"/>
                <a:cs typeface="Quicksand"/>
                <a:sym typeface="Quicksand"/>
              </a:rPr>
              <a:t>Fatty Acid+Aminoethylethanolamie =&gt;Amidoamine Intermediate +Water</a:t>
            </a:r>
          </a:p>
          <a:p>
            <a:pPr algn="l">
              <a:lnSpc>
                <a:spcPts val="3359"/>
              </a:lnSpc>
            </a:pPr>
          </a:p>
        </p:txBody>
      </p:sp>
      <p:sp>
        <p:nvSpPr>
          <p:cNvPr name="TextBox 11" id="11"/>
          <p:cNvSpPr txBox="true"/>
          <p:nvPr/>
        </p:nvSpPr>
        <p:spPr>
          <a:xfrm rot="0">
            <a:off x="-297260" y="3239289"/>
            <a:ext cx="5348229"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REACTION CONDITIONS:</a:t>
            </a:r>
          </a:p>
        </p:txBody>
      </p:sp>
      <p:sp>
        <p:nvSpPr>
          <p:cNvPr name="TextBox 12" id="12"/>
          <p:cNvSpPr txBox="true"/>
          <p:nvPr/>
        </p:nvSpPr>
        <p:spPr>
          <a:xfrm rot="0">
            <a:off x="1503885" y="3676958"/>
            <a:ext cx="11497349" cy="12534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TEMPERATURE= 150-180 degree celcius</a:t>
            </a:r>
          </a:p>
          <a:p>
            <a:pPr algn="l">
              <a:lnSpc>
                <a:spcPts val="3359"/>
              </a:lnSpc>
            </a:pPr>
            <a:r>
              <a:rPr lang="en-US" sz="2400">
                <a:solidFill>
                  <a:srgbClr val="0F4662"/>
                </a:solidFill>
                <a:latin typeface="Quicksand"/>
                <a:ea typeface="Quicksand"/>
                <a:cs typeface="Quicksand"/>
                <a:sym typeface="Quicksand"/>
              </a:rPr>
              <a:t>PRESSURE: 10-50 mbar</a:t>
            </a:r>
          </a:p>
          <a:p>
            <a:pPr algn="l">
              <a:lnSpc>
                <a:spcPts val="3359"/>
              </a:lnSpc>
            </a:pPr>
            <a:r>
              <a:rPr lang="en-US" sz="2400">
                <a:solidFill>
                  <a:srgbClr val="0F4662"/>
                </a:solidFill>
                <a:latin typeface="Quicksand"/>
                <a:ea typeface="Quicksand"/>
                <a:cs typeface="Quicksand"/>
                <a:sym typeface="Quicksand"/>
              </a:rPr>
              <a:t>REACTOR USED: BATCH OR CSTR</a:t>
            </a:r>
          </a:p>
        </p:txBody>
      </p:sp>
      <p:sp>
        <p:nvSpPr>
          <p:cNvPr name="AutoShape 13" id="13"/>
          <p:cNvSpPr/>
          <p:nvPr/>
        </p:nvSpPr>
        <p:spPr>
          <a:xfrm>
            <a:off x="1425487" y="2157249"/>
            <a:ext cx="4639493" cy="0"/>
          </a:xfrm>
          <a:prstGeom prst="line">
            <a:avLst/>
          </a:prstGeom>
          <a:ln cap="flat" w="57150">
            <a:solidFill>
              <a:srgbClr val="7994A0"/>
            </a:solidFill>
            <a:prstDash val="solid"/>
            <a:headEnd type="none" len="sm" w="sm"/>
            <a:tailEnd type="none" len="sm" w="sm"/>
          </a:ln>
        </p:spPr>
      </p:sp>
      <p:sp>
        <p:nvSpPr>
          <p:cNvPr name="TextBox 14" id="14"/>
          <p:cNvSpPr txBox="true"/>
          <p:nvPr/>
        </p:nvSpPr>
        <p:spPr>
          <a:xfrm rot="0">
            <a:off x="1258943" y="5572356"/>
            <a:ext cx="6660765" cy="490855"/>
          </a:xfrm>
          <a:prstGeom prst="rect">
            <a:avLst/>
          </a:prstGeom>
        </p:spPr>
        <p:txBody>
          <a:bodyPr anchor="t" rtlCol="false" tIns="0" lIns="0" bIns="0" rIns="0">
            <a:spAutoFit/>
          </a:bodyPr>
          <a:lstStyle/>
          <a:p>
            <a:pPr algn="r" marL="0" indent="0" lvl="0">
              <a:lnSpc>
                <a:spcPts val="3919"/>
              </a:lnSpc>
              <a:spcBef>
                <a:spcPct val="0"/>
              </a:spcBef>
            </a:pPr>
            <a:r>
              <a:rPr lang="en-US" b="true" sz="2799" strike="noStrike" u="none">
                <a:solidFill>
                  <a:srgbClr val="0F4662"/>
                </a:solidFill>
                <a:latin typeface="Quicksand Bold"/>
                <a:ea typeface="Quicksand Bold"/>
                <a:cs typeface="Quicksand Bold"/>
                <a:sym typeface="Quicksand Bold"/>
              </a:rPr>
              <a:t>STEP 2 Carboxymethylation Reaction:</a:t>
            </a:r>
          </a:p>
        </p:txBody>
      </p:sp>
      <p:sp>
        <p:nvSpPr>
          <p:cNvPr name="TextBox 15" id="15"/>
          <p:cNvSpPr txBox="true"/>
          <p:nvPr/>
        </p:nvSpPr>
        <p:spPr>
          <a:xfrm rot="0">
            <a:off x="6038980" y="5614901"/>
            <a:ext cx="6741130" cy="415290"/>
          </a:xfrm>
          <a:prstGeom prst="rect">
            <a:avLst/>
          </a:prstGeom>
        </p:spPr>
        <p:txBody>
          <a:bodyPr anchor="t" rtlCol="false" tIns="0" lIns="0" bIns="0" rIns="0">
            <a:spAutoFit/>
          </a:bodyPr>
          <a:lstStyle/>
          <a:p>
            <a:pPr algn="r" marL="0" indent="0" lvl="0">
              <a:lnSpc>
                <a:spcPts val="3359"/>
              </a:lnSpc>
              <a:spcBef>
                <a:spcPct val="0"/>
              </a:spcBef>
            </a:pPr>
            <a:r>
              <a:rPr lang="en-US" sz="2400">
                <a:solidFill>
                  <a:srgbClr val="0F4662"/>
                </a:solidFill>
                <a:latin typeface="Quicksand"/>
                <a:ea typeface="Quicksand"/>
                <a:cs typeface="Quicksand"/>
                <a:sym typeface="Quicksand"/>
              </a:rPr>
              <a:t> Formation of Alkyl Amphoacetate </a:t>
            </a:r>
          </a:p>
        </p:txBody>
      </p:sp>
      <p:sp>
        <p:nvSpPr>
          <p:cNvPr name="TextBox 16" id="16"/>
          <p:cNvSpPr txBox="true"/>
          <p:nvPr/>
        </p:nvSpPr>
        <p:spPr>
          <a:xfrm rot="0">
            <a:off x="-2314128" y="6254346"/>
            <a:ext cx="5348229" cy="834390"/>
          </a:xfrm>
          <a:prstGeom prst="rect">
            <a:avLst/>
          </a:prstGeom>
        </p:spPr>
        <p:txBody>
          <a:bodyPr anchor="t" rtlCol="false" tIns="0" lIns="0" bIns="0" rIns="0">
            <a:spAutoFit/>
          </a:bodyPr>
          <a:lstStyle/>
          <a:p>
            <a:pPr algn="r">
              <a:lnSpc>
                <a:spcPts val="3359"/>
              </a:lnSpc>
            </a:pPr>
            <a:r>
              <a:rPr lang="en-US" sz="2400" b="true">
                <a:solidFill>
                  <a:srgbClr val="0F4662"/>
                </a:solidFill>
                <a:latin typeface="Quicksand Bold"/>
                <a:ea typeface="Quicksand Bold"/>
                <a:cs typeface="Quicksand Bold"/>
                <a:sym typeface="Quicksand Bold"/>
              </a:rPr>
              <a:t>REACTION:</a:t>
            </a:r>
          </a:p>
          <a:p>
            <a:pPr algn="r" marL="0" indent="0" lvl="0">
              <a:lnSpc>
                <a:spcPts val="3359"/>
              </a:lnSpc>
              <a:spcBef>
                <a:spcPct val="0"/>
              </a:spcBef>
            </a:pPr>
            <a:r>
              <a:rPr lang="en-US" sz="2400">
                <a:solidFill>
                  <a:srgbClr val="0F4662"/>
                </a:solidFill>
                <a:latin typeface="Quicksand"/>
                <a:ea typeface="Quicksand"/>
                <a:cs typeface="Quicksand"/>
                <a:sym typeface="Quicksand"/>
              </a:rPr>
              <a:t> </a:t>
            </a:r>
          </a:p>
        </p:txBody>
      </p:sp>
      <p:sp>
        <p:nvSpPr>
          <p:cNvPr name="TextBox 17" id="17"/>
          <p:cNvSpPr txBox="true"/>
          <p:nvPr/>
        </p:nvSpPr>
        <p:spPr>
          <a:xfrm rot="0">
            <a:off x="1425487" y="6257598"/>
            <a:ext cx="11354623" cy="1672590"/>
          </a:xfrm>
          <a:prstGeom prst="rect">
            <a:avLst/>
          </a:prstGeom>
        </p:spPr>
        <p:txBody>
          <a:bodyPr anchor="t" rtlCol="false" tIns="0" lIns="0" bIns="0" rIns="0">
            <a:spAutoFit/>
          </a:bodyPr>
          <a:lstStyle/>
          <a:p>
            <a:pPr algn="l">
              <a:lnSpc>
                <a:spcPts val="3359"/>
              </a:lnSpc>
            </a:pPr>
          </a:p>
          <a:p>
            <a:pPr algn="l">
              <a:lnSpc>
                <a:spcPts val="3359"/>
              </a:lnSpc>
            </a:pPr>
            <a:r>
              <a:rPr lang="en-US" sz="2400">
                <a:solidFill>
                  <a:srgbClr val="0F4662"/>
                </a:solidFill>
                <a:latin typeface="Quicksand"/>
                <a:ea typeface="Quicksand"/>
                <a:cs typeface="Quicksand"/>
                <a:sym typeface="Quicksand"/>
              </a:rPr>
              <a:t>Amidoamine Intermediate + Formaldehyde+Sodium Cyanide =&gt; Alkyl Amphoacetate surfactatnt + NaCl</a:t>
            </a:r>
          </a:p>
          <a:p>
            <a:pPr algn="l">
              <a:lnSpc>
                <a:spcPts val="3359"/>
              </a:lnSpc>
            </a:pPr>
          </a:p>
        </p:txBody>
      </p:sp>
      <p:sp>
        <p:nvSpPr>
          <p:cNvPr name="TextBox 18" id="18"/>
          <p:cNvSpPr txBox="true"/>
          <p:nvPr/>
        </p:nvSpPr>
        <p:spPr>
          <a:xfrm rot="0">
            <a:off x="-441601" y="7514898"/>
            <a:ext cx="5348229" cy="415290"/>
          </a:xfrm>
          <a:prstGeom prst="rect">
            <a:avLst/>
          </a:prstGeom>
        </p:spPr>
        <p:txBody>
          <a:bodyPr anchor="t" rtlCol="false" tIns="0" lIns="0" bIns="0" rIns="0">
            <a:spAutoFit/>
          </a:bodyPr>
          <a:lstStyle/>
          <a:p>
            <a:pPr algn="r" marL="0" indent="0" lvl="0">
              <a:lnSpc>
                <a:spcPts val="3359"/>
              </a:lnSpc>
              <a:spcBef>
                <a:spcPct val="0"/>
              </a:spcBef>
            </a:pPr>
            <a:r>
              <a:rPr lang="en-US" b="true" sz="2400">
                <a:solidFill>
                  <a:srgbClr val="0F4662"/>
                </a:solidFill>
                <a:latin typeface="Quicksand Bold"/>
                <a:ea typeface="Quicksand Bold"/>
                <a:cs typeface="Quicksand Bold"/>
                <a:sym typeface="Quicksand Bold"/>
              </a:rPr>
              <a:t>REACTION CONDITIONS:</a:t>
            </a:r>
          </a:p>
        </p:txBody>
      </p:sp>
      <p:sp>
        <p:nvSpPr>
          <p:cNvPr name="TextBox 19" id="19"/>
          <p:cNvSpPr txBox="true"/>
          <p:nvPr/>
        </p:nvSpPr>
        <p:spPr>
          <a:xfrm rot="0">
            <a:off x="1425487" y="7949238"/>
            <a:ext cx="11354623" cy="1672590"/>
          </a:xfrm>
          <a:prstGeom prst="rect">
            <a:avLst/>
          </a:prstGeom>
        </p:spPr>
        <p:txBody>
          <a:bodyPr anchor="t" rtlCol="false" tIns="0" lIns="0" bIns="0" rIns="0">
            <a:spAutoFit/>
          </a:bodyPr>
          <a:lstStyle/>
          <a:p>
            <a:pPr algn="l">
              <a:lnSpc>
                <a:spcPts val="3359"/>
              </a:lnSpc>
            </a:pPr>
            <a:r>
              <a:rPr lang="en-US" sz="2400">
                <a:solidFill>
                  <a:srgbClr val="0F4662"/>
                </a:solidFill>
                <a:latin typeface="Quicksand"/>
                <a:ea typeface="Quicksand"/>
                <a:cs typeface="Quicksand"/>
                <a:sym typeface="Quicksand"/>
              </a:rPr>
              <a:t>TEMPERATURE= 80-100 degree celcius</a:t>
            </a:r>
          </a:p>
          <a:p>
            <a:pPr algn="l">
              <a:lnSpc>
                <a:spcPts val="3359"/>
              </a:lnSpc>
            </a:pPr>
            <a:r>
              <a:rPr lang="en-US" sz="2400">
                <a:solidFill>
                  <a:srgbClr val="0F4662"/>
                </a:solidFill>
                <a:latin typeface="Quicksand"/>
                <a:ea typeface="Quicksand"/>
                <a:cs typeface="Quicksand"/>
                <a:sym typeface="Quicksand"/>
              </a:rPr>
              <a:t>Ph= 9-10 It is maintained by constant addition of NaOH</a:t>
            </a:r>
          </a:p>
          <a:p>
            <a:pPr algn="l">
              <a:lnSpc>
                <a:spcPts val="3359"/>
              </a:lnSpc>
            </a:pPr>
            <a:r>
              <a:rPr lang="en-US" sz="2400" strike="noStrike" u="none">
                <a:solidFill>
                  <a:srgbClr val="0F4662"/>
                </a:solidFill>
                <a:latin typeface="Quicksand"/>
                <a:ea typeface="Quicksand"/>
                <a:cs typeface="Quicksand"/>
                <a:sym typeface="Quicksand"/>
              </a:rPr>
              <a:t>Controlled Addition of SMCA / Cyanide + Formaldehyde to prevent side reactions.</a:t>
            </a:r>
          </a:p>
        </p:txBody>
      </p:sp>
      <p:sp>
        <p:nvSpPr>
          <p:cNvPr name="AutoShape 20" id="20"/>
          <p:cNvSpPr/>
          <p:nvPr/>
        </p:nvSpPr>
        <p:spPr>
          <a:xfrm flipV="true">
            <a:off x="1425487" y="6063211"/>
            <a:ext cx="6494221" cy="0"/>
          </a:xfrm>
          <a:prstGeom prst="line">
            <a:avLst/>
          </a:prstGeom>
          <a:ln cap="flat" w="57150">
            <a:solidFill>
              <a:srgbClr val="7994A0"/>
            </a:solidFill>
            <a:prstDash val="solid"/>
            <a:headEnd type="none" len="sm" w="sm"/>
            <a:tailEnd type="none" len="sm" w="sm"/>
          </a:ln>
        </p:spPr>
      </p:sp>
      <p:sp>
        <p:nvSpPr>
          <p:cNvPr name="TextBox 21" id="2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F4662"/>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DAGkNa4l3BQ</dc:identifier>
  <dcterms:modified xsi:type="dcterms:W3CDTF">2011-08-01T06:04:30Z</dcterms:modified>
  <cp:revision>1</cp:revision>
  <dc:title>White Blue Simple Modern Enhancing Sales Strategy Presentation</dc:title>
</cp:coreProperties>
</file>